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51"/>
  </p:notesMasterIdLst>
  <p:sldIdLst>
    <p:sldId id="256" r:id="rId2"/>
    <p:sldId id="291" r:id="rId3"/>
    <p:sldId id="257" r:id="rId4"/>
    <p:sldId id="893" r:id="rId5"/>
    <p:sldId id="258" r:id="rId6"/>
    <p:sldId id="261" r:id="rId7"/>
    <p:sldId id="895" r:id="rId8"/>
    <p:sldId id="260" r:id="rId9"/>
    <p:sldId id="294" r:id="rId10"/>
    <p:sldId id="292" r:id="rId11"/>
    <p:sldId id="906" r:id="rId12"/>
    <p:sldId id="907" r:id="rId13"/>
    <p:sldId id="908" r:id="rId14"/>
    <p:sldId id="911" r:id="rId15"/>
    <p:sldId id="894" r:id="rId16"/>
    <p:sldId id="278" r:id="rId17"/>
    <p:sldId id="263" r:id="rId18"/>
    <p:sldId id="264" r:id="rId19"/>
    <p:sldId id="296" r:id="rId20"/>
    <p:sldId id="280" r:id="rId21"/>
    <p:sldId id="265" r:id="rId22"/>
    <p:sldId id="297" r:id="rId23"/>
    <p:sldId id="295" r:id="rId24"/>
    <p:sldId id="268" r:id="rId25"/>
    <p:sldId id="909" r:id="rId26"/>
    <p:sldId id="910" r:id="rId27"/>
    <p:sldId id="269" r:id="rId28"/>
    <p:sldId id="279" r:id="rId29"/>
    <p:sldId id="300" r:id="rId30"/>
    <p:sldId id="270" r:id="rId31"/>
    <p:sldId id="299" r:id="rId32"/>
    <p:sldId id="283" r:id="rId33"/>
    <p:sldId id="301" r:id="rId34"/>
    <p:sldId id="302" r:id="rId35"/>
    <p:sldId id="272" r:id="rId36"/>
    <p:sldId id="896" r:id="rId37"/>
    <p:sldId id="912" r:id="rId38"/>
    <p:sldId id="289" r:id="rId39"/>
    <p:sldId id="897" r:id="rId40"/>
    <p:sldId id="898" r:id="rId41"/>
    <p:sldId id="913" r:id="rId42"/>
    <p:sldId id="899" r:id="rId43"/>
    <p:sldId id="900" r:id="rId44"/>
    <p:sldId id="901" r:id="rId45"/>
    <p:sldId id="902" r:id="rId46"/>
    <p:sldId id="903" r:id="rId47"/>
    <p:sldId id="904" r:id="rId48"/>
    <p:sldId id="905" r:id="rId49"/>
    <p:sldId id="277" r:id="rId5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 snapToGrid="0">
      <p:cViewPr varScale="1">
        <p:scale>
          <a:sx n="73" d="100"/>
          <a:sy n="73" d="100"/>
        </p:scale>
        <p:origin x="1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8F02C-750F-4CDB-A63D-C410091D5522}" type="datetimeFigureOut">
              <a:rPr lang="nl-NL" smtClean="0"/>
              <a:t>1-7-2021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6025-035A-4A16-9370-8BCF14C236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5255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 2013 GLP1</a:t>
            </a:r>
            <a:r>
              <a:rPr lang="nl-NL" baseline="0" dirty="0"/>
              <a:t> niet in de standaard opgenomen </a:t>
            </a:r>
            <a:r>
              <a:rPr lang="nl-NL" baseline="0" dirty="0" err="1"/>
              <a:t>ivm</a:t>
            </a:r>
            <a:r>
              <a:rPr lang="nl-NL" baseline="0" dirty="0"/>
              <a:t> onvoldoende studies naar harde eindpunten, minder </a:t>
            </a:r>
            <a:r>
              <a:rPr lang="nl-NL" baseline="0" dirty="0" err="1"/>
              <a:t>mglheden</a:t>
            </a:r>
            <a:r>
              <a:rPr lang="nl-NL" baseline="0" dirty="0"/>
              <a:t> Hba1c daling dan de klassieke middelen, en de veiligheid nog onvoldoende duidelijk.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6025-035A-4A16-9370-8BCF14C236A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777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dirty="0"/>
              <a:t>Het verschil in bereiken van GLP-1 spiegels tussen GLP-1ra en DPP-4i is relevant. Fysiologische spiegels hebben namelijk geen waarneembaar effect op brein en maag, farmacologische spiegels wel. Daarom DPP/4i gewichtsneutraal en GLP-1ra afvallen.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200" dirty="0">
                <a:solidFill>
                  <a:srgbClr val="001965"/>
                </a:solidFill>
              </a:rPr>
              <a:t>GLP-1 receptor-</a:t>
            </a:r>
            <a:r>
              <a:rPr lang="en-GB" sz="1200" dirty="0" err="1">
                <a:solidFill>
                  <a:srgbClr val="001965"/>
                </a:solidFill>
              </a:rPr>
              <a:t>agonisten</a:t>
            </a:r>
            <a:r>
              <a:rPr lang="en-GB" sz="1200" dirty="0">
                <a:solidFill>
                  <a:srgbClr val="001965"/>
                </a:solidFill>
              </a:rPr>
              <a:t> </a:t>
            </a:r>
            <a:r>
              <a:rPr lang="en-GB" sz="1200" dirty="0" err="1">
                <a:solidFill>
                  <a:srgbClr val="001965"/>
                </a:solidFill>
              </a:rPr>
              <a:t>zijn</a:t>
            </a:r>
            <a:r>
              <a:rPr lang="en-GB" sz="1200" dirty="0">
                <a:solidFill>
                  <a:srgbClr val="001965"/>
                </a:solidFill>
              </a:rPr>
              <a:t> </a:t>
            </a:r>
            <a:r>
              <a:rPr lang="en-GB" sz="1200" dirty="0" err="1">
                <a:solidFill>
                  <a:srgbClr val="001965"/>
                </a:solidFill>
              </a:rPr>
              <a:t>moleculair</a:t>
            </a:r>
            <a:r>
              <a:rPr lang="en-GB" sz="1200" dirty="0">
                <a:solidFill>
                  <a:srgbClr val="001965"/>
                </a:solidFill>
              </a:rPr>
              <a:t> </a:t>
            </a:r>
            <a:r>
              <a:rPr lang="en-GB" sz="1200" dirty="0" err="1">
                <a:solidFill>
                  <a:srgbClr val="001965"/>
                </a:solidFill>
              </a:rPr>
              <a:t>gewijzigd</a:t>
            </a:r>
            <a:r>
              <a:rPr lang="en-GB" sz="1200" dirty="0">
                <a:solidFill>
                  <a:srgbClr val="001965"/>
                </a:solidFill>
              </a:rPr>
              <a:t> </a:t>
            </a:r>
            <a:r>
              <a:rPr lang="en-GB" sz="1200" dirty="0" err="1">
                <a:solidFill>
                  <a:srgbClr val="001965"/>
                </a:solidFill>
              </a:rPr>
              <a:t>waardoor</a:t>
            </a:r>
            <a:r>
              <a:rPr lang="en-GB" sz="1200" dirty="0">
                <a:solidFill>
                  <a:srgbClr val="001965"/>
                </a:solidFill>
              </a:rPr>
              <a:t> </a:t>
            </a:r>
            <a:r>
              <a:rPr lang="en-GB" sz="1200" dirty="0" err="1">
                <a:solidFill>
                  <a:srgbClr val="001965"/>
                </a:solidFill>
              </a:rPr>
              <a:t>deze</a:t>
            </a:r>
            <a:r>
              <a:rPr lang="en-GB" sz="1200" dirty="0">
                <a:solidFill>
                  <a:srgbClr val="001965"/>
                </a:solidFill>
              </a:rPr>
              <a:t> minder </a:t>
            </a:r>
            <a:r>
              <a:rPr lang="en-GB" sz="1200" dirty="0" err="1">
                <a:solidFill>
                  <a:srgbClr val="001965"/>
                </a:solidFill>
              </a:rPr>
              <a:t>snel</a:t>
            </a:r>
            <a:r>
              <a:rPr lang="en-GB" sz="1200" dirty="0">
                <a:solidFill>
                  <a:srgbClr val="001965"/>
                </a:solidFill>
              </a:rPr>
              <a:t> door DPP-4 </a:t>
            </a:r>
            <a:r>
              <a:rPr lang="en-GB" sz="1200" dirty="0" err="1">
                <a:solidFill>
                  <a:srgbClr val="001965"/>
                </a:solidFill>
              </a:rPr>
              <a:t>worden</a:t>
            </a:r>
            <a:r>
              <a:rPr lang="en-GB" sz="1200" dirty="0">
                <a:solidFill>
                  <a:srgbClr val="001965"/>
                </a:solidFill>
              </a:rPr>
              <a:t> </a:t>
            </a:r>
            <a:r>
              <a:rPr lang="en-GB" sz="1200" dirty="0" err="1">
                <a:solidFill>
                  <a:srgbClr val="001965"/>
                </a:solidFill>
              </a:rPr>
              <a:t>afgebroken</a:t>
            </a:r>
            <a:r>
              <a:rPr lang="en-GB" sz="1200" dirty="0">
                <a:solidFill>
                  <a:srgbClr val="001965"/>
                </a:solidFill>
              </a:rPr>
              <a:t> en </a:t>
            </a:r>
            <a:r>
              <a:rPr lang="en-GB" sz="1200" dirty="0" err="1">
                <a:solidFill>
                  <a:srgbClr val="001965"/>
                </a:solidFill>
              </a:rPr>
              <a:t>daardoor</a:t>
            </a:r>
            <a:r>
              <a:rPr lang="en-GB" sz="1200" dirty="0">
                <a:solidFill>
                  <a:srgbClr val="001965"/>
                </a:solidFill>
              </a:rPr>
              <a:t> </a:t>
            </a:r>
            <a:r>
              <a:rPr lang="en-GB" sz="1200" dirty="0" err="1">
                <a:solidFill>
                  <a:srgbClr val="001965"/>
                </a:solidFill>
              </a:rPr>
              <a:t>een</a:t>
            </a:r>
            <a:r>
              <a:rPr lang="en-GB" sz="1200" dirty="0">
                <a:solidFill>
                  <a:srgbClr val="001965"/>
                </a:solidFill>
              </a:rPr>
              <a:t> </a:t>
            </a:r>
            <a:r>
              <a:rPr lang="en-GB" sz="1200" dirty="0" err="1">
                <a:solidFill>
                  <a:srgbClr val="001965"/>
                </a:solidFill>
              </a:rPr>
              <a:t>langere</a:t>
            </a:r>
            <a:r>
              <a:rPr lang="en-GB" sz="1200" dirty="0">
                <a:solidFill>
                  <a:srgbClr val="001965"/>
                </a:solidFill>
              </a:rPr>
              <a:t> </a:t>
            </a:r>
            <a:r>
              <a:rPr lang="en-GB" sz="1200" dirty="0" err="1">
                <a:solidFill>
                  <a:srgbClr val="001965"/>
                </a:solidFill>
              </a:rPr>
              <a:t>halfwaardetijd</a:t>
            </a:r>
            <a:r>
              <a:rPr lang="en-GB" sz="1200" dirty="0">
                <a:solidFill>
                  <a:srgbClr val="001965"/>
                </a:solidFill>
              </a:rPr>
              <a:t> en </a:t>
            </a:r>
            <a:r>
              <a:rPr lang="en-GB" sz="1200" dirty="0" err="1">
                <a:solidFill>
                  <a:srgbClr val="001965"/>
                </a:solidFill>
              </a:rPr>
              <a:t>werkzaamheid</a:t>
            </a:r>
            <a:r>
              <a:rPr lang="en-GB" sz="1200" dirty="0">
                <a:solidFill>
                  <a:srgbClr val="001965"/>
                </a:solidFill>
              </a:rPr>
              <a:t> </a:t>
            </a:r>
            <a:r>
              <a:rPr lang="en-GB" sz="1200" dirty="0" err="1">
                <a:solidFill>
                  <a:srgbClr val="001965"/>
                </a:solidFill>
              </a:rPr>
              <a:t>hebben</a:t>
            </a:r>
            <a:r>
              <a:rPr lang="en-GB" sz="1200" dirty="0">
                <a:solidFill>
                  <a:srgbClr val="001965"/>
                </a:solidFill>
              </a:rPr>
              <a:t> </a:t>
            </a:r>
            <a:r>
              <a:rPr lang="en-GB" sz="1200" dirty="0" err="1">
                <a:solidFill>
                  <a:srgbClr val="001965"/>
                </a:solidFill>
              </a:rPr>
              <a:t>dan</a:t>
            </a:r>
            <a:r>
              <a:rPr lang="en-GB" sz="1200" dirty="0">
                <a:solidFill>
                  <a:srgbClr val="001965"/>
                </a:solidFill>
              </a:rPr>
              <a:t> </a:t>
            </a:r>
            <a:r>
              <a:rPr lang="en-GB" sz="1200" dirty="0" err="1">
                <a:solidFill>
                  <a:srgbClr val="001965"/>
                </a:solidFill>
              </a:rPr>
              <a:t>lichaamseigen</a:t>
            </a:r>
            <a:r>
              <a:rPr lang="en-GB" sz="1200" dirty="0">
                <a:solidFill>
                  <a:srgbClr val="001965"/>
                </a:solidFill>
              </a:rPr>
              <a:t> GLP-1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7D14D-575B-43D5-BDD5-DB63D48CE676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4432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Er zijn echter geen klinisch relevante absorptievertragingen van 	gelijktijdig toegediende geneesmiddelen aangetoond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6025-035A-4A16-9370-8BCF14C236A6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0775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Alleen voor </a:t>
            </a:r>
            <a:r>
              <a:rPr lang="nl-NL" dirty="0" err="1"/>
              <a:t>exenatide</a:t>
            </a:r>
            <a:r>
              <a:rPr lang="nl-NL" dirty="0"/>
              <a:t> en </a:t>
            </a:r>
            <a:r>
              <a:rPr lang="nl-NL" dirty="0" err="1"/>
              <a:t>liraglutide</a:t>
            </a:r>
            <a:r>
              <a:rPr lang="nl-NL" dirty="0"/>
              <a:t> geldt deze voorwaarde niet als patiënten op 1 mei 2011 al behandeld werden met </a:t>
            </a:r>
            <a:r>
              <a:rPr lang="nl-NL" dirty="0" err="1"/>
              <a:t>exenatide</a:t>
            </a:r>
            <a:r>
              <a:rPr lang="nl-NL" dirty="0"/>
              <a:t> of </a:t>
            </a:r>
            <a:r>
              <a:rPr lang="nl-NL" dirty="0" err="1"/>
              <a:t>liraglutide</a:t>
            </a:r>
            <a:r>
              <a:rPr lang="nl-NL" dirty="0"/>
              <a:t> in combinatie met insuline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ABB39-3C75-4295-BD03-B22EC6B8DBC8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2303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  <a:p>
            <a:endParaRPr lang="nl-NL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Doel: uitleg werking van SGLT2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Natriumglucose- </a:t>
            </a:r>
            <a:r>
              <a:rPr lang="nl-NL" dirty="0" err="1"/>
              <a:t>cotransporter</a:t>
            </a:r>
            <a:r>
              <a:rPr lang="nl-NL" dirty="0"/>
              <a:t> 2 (SGLT2) zorgt voor reabsorptie van glucose uit glomerulaire filtraat terug bloedsomloop in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pPr>
              <a:buFont typeface="Wingdings" charset="0"/>
              <a:buNone/>
            </a:pPr>
            <a:r>
              <a:rPr lang="nl-NL" b="1" dirty="0"/>
              <a:t>SGLT2 remmer:</a:t>
            </a:r>
          </a:p>
          <a:p>
            <a:pPr>
              <a:buFont typeface="Wingdings" charset="0"/>
              <a:buChar char="§"/>
            </a:pPr>
            <a:r>
              <a:rPr lang="nl-NL" dirty="0"/>
              <a:t>Selectieve en krachtige remmer van SGLT2</a:t>
            </a:r>
          </a:p>
          <a:p>
            <a:pPr>
              <a:buFont typeface="Wingdings" charset="0"/>
              <a:buChar char="§"/>
            </a:pPr>
            <a:r>
              <a:rPr lang="nl-NL" dirty="0"/>
              <a:t>Dus remming reabsorptie </a:t>
            </a:r>
            <a:r>
              <a:rPr lang="nl-NL" dirty="0">
                <a:sym typeface="Wingdings" charset="0"/>
              </a:rPr>
              <a:t> uitscheiding glucose via urine</a:t>
            </a:r>
          </a:p>
          <a:p>
            <a:pPr>
              <a:buFont typeface="Wingdings" charset="0"/>
              <a:buChar char="§"/>
            </a:pPr>
            <a:endParaRPr lang="nl-NL" dirty="0">
              <a:sym typeface="Wingdings" charset="0"/>
            </a:endParaRPr>
          </a:p>
          <a:p>
            <a:pPr>
              <a:buFont typeface="Wingdings" charset="0"/>
              <a:buChar char="§"/>
            </a:pPr>
            <a:r>
              <a:rPr lang="nl-NL" dirty="0">
                <a:sym typeface="Wingdings" charset="0"/>
              </a:rPr>
              <a:t>Noot 79-82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1BC16-ECC4-6449-A0E2-C8B5493BDFBE}" type="slidenum">
              <a:rPr lang="nl-NL" smtClean="0"/>
              <a:pPr/>
              <a:t>36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40748E-E0E1-524B-B684-43D8266CC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DiHAG-Langerhans</a:t>
            </a:r>
          </a:p>
        </p:txBody>
      </p:sp>
    </p:spTree>
    <p:extLst>
      <p:ext uri="{BB962C8B-B14F-4D97-AF65-F5344CB8AC3E}">
        <p14:creationId xmlns:p14="http://schemas.microsoft.com/office/powerpoint/2010/main" val="3521107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nl-NL" dirty="0"/>
              <a:t>SB: eens</a:t>
            </a:r>
            <a:r>
              <a:rPr lang="nl-NL" baseline="0" dirty="0"/>
              <a:t> met de conclusies?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3D794-126A-48A9-9B59-65861F9F9FA4}" type="slidenum">
              <a:rPr lang="nl-NL" smtClean="0"/>
              <a:pPr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3781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/>
              <a:t>Docent 1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r>
              <a:rPr lang="nl-NL"/>
              <a:t>Interactie met de zaal.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r>
              <a:rPr lang="nl-NL"/>
              <a:t>Wat is</a:t>
            </a:r>
            <a:r>
              <a:rPr lang="nl-NL" baseline="0"/>
              <a:t> behandeldoel en waarom?</a:t>
            </a:r>
          </a:p>
          <a:p>
            <a:pPr marL="0" indent="0">
              <a:buNone/>
            </a:pPr>
            <a:r>
              <a:rPr lang="nl-NL" baseline="0"/>
              <a:t>Wat zijn diverse opties?</a:t>
            </a:r>
          </a:p>
          <a:p>
            <a:pPr marL="0" indent="0">
              <a:buNone/>
            </a:pPr>
            <a:r>
              <a:rPr lang="nl-NL" baseline="0"/>
              <a:t>Wat is effect van die opties?</a:t>
            </a:r>
          </a:p>
          <a:p>
            <a:pPr marL="0" indent="0">
              <a:buNone/>
            </a:pPr>
            <a:r>
              <a:rPr lang="nl-NL" baseline="0"/>
              <a:t>Wat bepaalt de keuze?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1BC16-ECC4-6449-A0E2-C8B5493BDFBE}" type="slidenum">
              <a:rPr lang="nl-NL" smtClean="0"/>
              <a:pPr/>
              <a:t>39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D76C91A-6806-AA4B-AA38-1527122E4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DiHAG-Langerhans</a:t>
            </a:r>
          </a:p>
        </p:txBody>
      </p:sp>
    </p:spTree>
    <p:extLst>
      <p:ext uri="{BB962C8B-B14F-4D97-AF65-F5344CB8AC3E}">
        <p14:creationId xmlns:p14="http://schemas.microsoft.com/office/powerpoint/2010/main" val="55300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Docent</a:t>
            </a:r>
            <a:r>
              <a:rPr lang="nl-NL" baseline="0" dirty="0"/>
              <a:t> 1 met aanvullingen van docent 2</a:t>
            </a:r>
          </a:p>
          <a:p>
            <a:endParaRPr lang="nl-NL" dirty="0"/>
          </a:p>
          <a:p>
            <a:r>
              <a:rPr lang="nl-NL" dirty="0"/>
              <a:t>Verschillende opties bespreken.</a:t>
            </a:r>
            <a:r>
              <a:rPr lang="nl-NL" baseline="0" dirty="0"/>
              <a:t> Allen hebben voor en nadelen.</a:t>
            </a:r>
          </a:p>
          <a:p>
            <a:r>
              <a:rPr lang="nl-NL" baseline="0" dirty="0" err="1"/>
              <a:t>Bariatrische</a:t>
            </a:r>
            <a:r>
              <a:rPr lang="nl-NL" baseline="0" dirty="0"/>
              <a:t> chirurgie heeft meeste effect als het vroeg wordt ingezet.</a:t>
            </a:r>
            <a:endParaRPr lang="nl-NL" dirty="0"/>
          </a:p>
          <a:p>
            <a:endParaRPr lang="nl-NL" dirty="0"/>
          </a:p>
          <a:p>
            <a:r>
              <a:rPr lang="nl-NL" dirty="0"/>
              <a:t>Stel</a:t>
            </a:r>
            <a:r>
              <a:rPr lang="nl-NL" baseline="0" dirty="0"/>
              <a:t> eens dat hij vrachtwagenchauffeur is, zou dat nog uitmaken?</a:t>
            </a:r>
          </a:p>
          <a:p>
            <a:endParaRPr lang="nl-NL" baseline="0" dirty="0"/>
          </a:p>
          <a:p>
            <a:r>
              <a:rPr lang="nl-NL" baseline="0" dirty="0"/>
              <a:t>Diabetes en groot rijbewijs:</a:t>
            </a:r>
          </a:p>
          <a:p>
            <a:r>
              <a:rPr lang="nl-NL" baseline="0" dirty="0"/>
              <a:t>Regels die voor insuline gelde</a:t>
            </a:r>
            <a:r>
              <a:rPr lang="nl-NL" baseline="0" dirty="0">
                <a:solidFill>
                  <a:srgbClr val="C00000"/>
                </a:solidFill>
              </a:rPr>
              <a:t>n</a:t>
            </a:r>
            <a:r>
              <a:rPr lang="nl-NL" baseline="0" dirty="0"/>
              <a:t>, gelden ook voor SU!!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Op basis van een rapport van een onafhankelijk internist kunt u voor maximaal drie jaar worden goedgekeurd als u voldoet aan de onderstaande eisen: </a:t>
            </a:r>
          </a:p>
          <a:p>
            <a:pPr>
              <a:buFontTx/>
              <a:buChar char="-"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U mag in het afgelopen jaar geen ernstige hypoglykemie hebben gehad,  dat wil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    zeggen een hypoglykemie waarvoor u de hulp van iemand anders nodig had. </a:t>
            </a:r>
          </a:p>
          <a:p>
            <a:pPr>
              <a:buFontTx/>
              <a:buChar char="-"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U bent op de hoogte van de risico’s van een hypoglykemie. </a:t>
            </a:r>
          </a:p>
          <a:p>
            <a:pPr>
              <a:buFontTx/>
              <a:buChar char="-"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U voelt </a:t>
            </a:r>
            <a:r>
              <a:rPr lang="nl-NL" dirty="0" err="1">
                <a:solidFill>
                  <a:schemeClr val="accent1">
                    <a:lumMod val="75000"/>
                  </a:schemeClr>
                </a:solidFill>
              </a:rPr>
              <a:t>hypoglycemieën</a:t>
            </a: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 goed aankomen en gaat hier adequaat mee om.</a:t>
            </a:r>
          </a:p>
          <a:p>
            <a:pPr>
              <a:buFontTx/>
              <a:buChar char="-"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U doet minstens twee maal per dag aan zelfcontrole.</a:t>
            </a:r>
          </a:p>
          <a:p>
            <a:pPr>
              <a:buFontTx/>
              <a:buChar char="-"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U doet op relevante momenten tijdens het besturen aan zelfcontrole door middel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    van een bloedglucosetest.</a:t>
            </a:r>
          </a:p>
          <a:p>
            <a:pPr>
              <a:buFontTx/>
              <a:buChar char="-"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U heeft geen ernstige complicaties ten gevolge van diabetes. Iedere vijf jaar is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    een rapport van een oogarts noodzakelijk.</a:t>
            </a:r>
          </a:p>
          <a:p>
            <a:pPr marL="0" indent="0">
              <a:buNone/>
            </a:pP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NL" dirty="0"/>
              <a:t>Insuline geen absolute contra-indicatie bij morbide obesitas</a:t>
            </a:r>
          </a:p>
          <a:p>
            <a:r>
              <a:rPr lang="nl-NL" dirty="0"/>
              <a:t>Bespreek optie </a:t>
            </a:r>
            <a:r>
              <a:rPr lang="nl-NL" dirty="0" err="1"/>
              <a:t>bariatrische</a:t>
            </a:r>
            <a:r>
              <a:rPr lang="nl-NL" dirty="0"/>
              <a:t> chirurgie</a:t>
            </a:r>
          </a:p>
          <a:p>
            <a:pPr marL="0" indent="0">
              <a:buNone/>
            </a:pP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nl-NL" dirty="0"/>
          </a:p>
          <a:p>
            <a:r>
              <a:rPr lang="nl-NL" dirty="0"/>
              <a:t>Hoe dat te doen? Overleg</a:t>
            </a:r>
            <a:r>
              <a:rPr lang="nl-NL" baseline="0" dirty="0"/>
              <a:t> ? Bevoegd / bekwaam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1BC16-ECC4-6449-A0E2-C8B5493BDFBE}" type="slidenum">
              <a:rPr lang="nl-NL" smtClean="0"/>
              <a:pPr/>
              <a:t>40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4EA8085-459B-F843-8D1D-70F8DF66B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DiHAG-Langerhans</a:t>
            </a:r>
          </a:p>
        </p:txBody>
      </p:sp>
    </p:spTree>
    <p:extLst>
      <p:ext uri="{BB962C8B-B14F-4D97-AF65-F5344CB8AC3E}">
        <p14:creationId xmlns:p14="http://schemas.microsoft.com/office/powerpoint/2010/main" val="2958479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Wat is het doel van de behandeling?</a:t>
            </a:r>
          </a:p>
          <a:p>
            <a:pPr marL="0" indent="0">
              <a:buNone/>
            </a:pPr>
            <a:r>
              <a:rPr lang="nl-NL" dirty="0"/>
              <a:t>Is deze </a:t>
            </a:r>
            <a:r>
              <a:rPr lang="nl-NL" dirty="0" err="1"/>
              <a:t>patienten</a:t>
            </a:r>
            <a:r>
              <a:rPr lang="nl-NL" dirty="0"/>
              <a:t> kwetsbaar?</a:t>
            </a:r>
          </a:p>
          <a:p>
            <a:pPr marL="0" indent="0">
              <a:buNone/>
            </a:pPr>
            <a:r>
              <a:rPr lang="nl-NL" dirty="0"/>
              <a:t>Shared </a:t>
            </a:r>
            <a:r>
              <a:rPr lang="nl-NL" dirty="0" err="1"/>
              <a:t>descision</a:t>
            </a:r>
            <a:r>
              <a:rPr lang="nl-NL" dirty="0"/>
              <a:t>..?</a:t>
            </a:r>
          </a:p>
          <a:p>
            <a:pPr marL="0" indent="0">
              <a:buNone/>
            </a:pPr>
            <a:r>
              <a:rPr lang="nl-NL" dirty="0"/>
              <a:t>Wat met de glucoseregulatie?</a:t>
            </a:r>
          </a:p>
          <a:p>
            <a:pPr marL="0" indent="0">
              <a:buNone/>
            </a:pPr>
            <a:r>
              <a:rPr lang="nl-NL" dirty="0"/>
              <a:t>Voor en nadelen van verdere behandeling glucose?</a:t>
            </a:r>
          </a:p>
          <a:p>
            <a:pPr marL="0" indent="0">
              <a:buNone/>
            </a:pPr>
            <a:r>
              <a:rPr lang="nl-NL" dirty="0"/>
              <a:t>En de bloeddruk en het cholesterol?</a:t>
            </a:r>
          </a:p>
          <a:p>
            <a:pPr marL="0" indent="0">
              <a:buNone/>
            </a:pPr>
            <a:r>
              <a:rPr lang="nl-NL" dirty="0"/>
              <a:t>Wat wil je nog meer weten of vertellen?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F95C7-C258-41E1-8772-E6386EA96F63}" type="slidenum">
              <a:rPr lang="nl-NL" smtClean="0"/>
              <a:t>46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7606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SB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F95C7-C258-41E1-8772-E6386EA96F6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9489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Betrek daarbij:</a:t>
            </a:r>
          </a:p>
          <a:p>
            <a:pPr lvl="1"/>
            <a:r>
              <a:rPr lang="nl-NL" dirty="0"/>
              <a:t>Hoogte Hba1c/gewenste daling</a:t>
            </a:r>
          </a:p>
          <a:p>
            <a:pPr lvl="1"/>
            <a:r>
              <a:rPr lang="nl-NL" dirty="0"/>
              <a:t>BMI</a:t>
            </a:r>
          </a:p>
          <a:p>
            <a:pPr lvl="1"/>
            <a:r>
              <a:rPr lang="nl-NL" dirty="0"/>
              <a:t>lange termijn veiligheid</a:t>
            </a:r>
          </a:p>
          <a:p>
            <a:pPr lvl="1"/>
            <a:r>
              <a:rPr lang="nl-NL" dirty="0"/>
              <a:t>Leefstijl</a:t>
            </a:r>
          </a:p>
          <a:p>
            <a:pPr lvl="1"/>
            <a:r>
              <a:rPr lang="nl-NL" dirty="0"/>
              <a:t>Therapietrouw</a:t>
            </a:r>
          </a:p>
          <a:p>
            <a:pPr lvl="1"/>
            <a:r>
              <a:rPr lang="nl-NL" dirty="0"/>
              <a:t>contra indicaties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6025-035A-4A16-9370-8BCF14C236A6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1046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NPH!</a:t>
            </a:r>
          </a:p>
          <a:p>
            <a:pPr marL="0" indent="0">
              <a:buNone/>
            </a:pPr>
            <a:r>
              <a:rPr lang="nl-NL" dirty="0"/>
              <a:t>Derde stap.</a:t>
            </a:r>
          </a:p>
          <a:p>
            <a:pPr marL="0" indent="0">
              <a:buNone/>
            </a:pPr>
            <a:r>
              <a:rPr lang="nl-NL" dirty="0"/>
              <a:t>Hoe vaak als eerst keus? Laag</a:t>
            </a:r>
          </a:p>
          <a:p>
            <a:pPr marL="0" indent="0">
              <a:buNone/>
            </a:pPr>
            <a:r>
              <a:rPr lang="nl-NL" dirty="0"/>
              <a:t>Uitleg kans nachtelijke hypo echt klein</a:t>
            </a:r>
          </a:p>
          <a:p>
            <a:pPr marL="0" indent="0">
              <a:buNone/>
            </a:pPr>
            <a:r>
              <a:rPr lang="nl-NL" dirty="0"/>
              <a:t>Artikel meer </a:t>
            </a:r>
            <a:r>
              <a:rPr lang="nl-NL" dirty="0" err="1"/>
              <a:t>hypos</a:t>
            </a:r>
            <a:r>
              <a:rPr lang="nl-NL" dirty="0"/>
              <a:t> </a:t>
            </a:r>
            <a:r>
              <a:rPr lang="nl-NL" dirty="0" err="1"/>
              <a:t>toujeo</a:t>
            </a:r>
            <a:r>
              <a:rPr lang="nl-NL" dirty="0"/>
              <a:t> ziekenhuis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F95C7-C258-41E1-8772-E6386EA96F63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5897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Nieuwe</a:t>
            </a:r>
            <a:r>
              <a:rPr lang="nl-NL" baseline="0" dirty="0"/>
              <a:t> getallen.</a:t>
            </a:r>
          </a:p>
          <a:p>
            <a:r>
              <a:rPr lang="nl-NL" baseline="0" dirty="0" err="1"/>
              <a:t>Sfk</a:t>
            </a:r>
            <a:r>
              <a:rPr lang="nl-NL" baseline="0" dirty="0"/>
              <a:t>.</a:t>
            </a:r>
          </a:p>
          <a:p>
            <a:r>
              <a:rPr lang="nl-NL" baseline="0" dirty="0" err="1"/>
              <a:t>Degludec</a:t>
            </a:r>
            <a:r>
              <a:rPr lang="nl-NL" baseline="0" dirty="0"/>
              <a:t>. Alle getallen ook 2</a:t>
            </a:r>
            <a:r>
              <a:rPr lang="nl-NL" baseline="30000" dirty="0"/>
              <a:t>de</a:t>
            </a:r>
            <a:r>
              <a:rPr lang="nl-NL" baseline="0" dirty="0"/>
              <a:t> lijn. 18 % eerste lijn. Hoe zou dat komen? Ondanks NHG/ scholing </a:t>
            </a:r>
            <a:r>
              <a:rPr lang="nl-NL" baseline="0" dirty="0" err="1"/>
              <a:t>etc</a:t>
            </a:r>
            <a:r>
              <a:rPr lang="nl-NL" baseline="0" dirty="0"/>
              <a:t>, zorgstandaarden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3A4B03-1A5A-42D4-9F0E-F0054FC12A40}" type="slidenum">
              <a:rPr lang="nl-NL" altLang="nl-NL" smtClean="0"/>
              <a:pPr>
                <a:defRPr/>
              </a:pPr>
              <a:t>12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01087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Insuline</a:t>
            </a:r>
            <a:r>
              <a:rPr lang="nl-NL" baseline="0" dirty="0"/>
              <a:t> is denken in profielen.</a:t>
            </a:r>
          </a:p>
          <a:p>
            <a:r>
              <a:rPr lang="nl-NL" baseline="0" dirty="0"/>
              <a:t>NPH is middel lang. </a:t>
            </a:r>
            <a:r>
              <a:rPr lang="nl-NL" baseline="0" dirty="0" err="1"/>
              <a:t>Aanloog</a:t>
            </a:r>
            <a:r>
              <a:rPr lang="nl-NL" baseline="0" dirty="0"/>
              <a:t> is langer werkend. Dat </a:t>
            </a:r>
            <a:r>
              <a:rPr lang="nl-NL" baseline="0" dirty="0" err="1"/>
              <a:t>lihjkt</a:t>
            </a:r>
            <a:r>
              <a:rPr lang="nl-NL" baseline="0" dirty="0"/>
              <a:t> al beter. Maar is een misvatting dat je bij type 2 diabetes lang insuline dekking nodig hebt.</a:t>
            </a:r>
          </a:p>
          <a:p>
            <a:r>
              <a:rPr lang="nl-NL" baseline="0" dirty="0"/>
              <a:t>Het punt is dat NPH geregistreerd staat al middel lang, bij hogere dosering werkt het  wat langer.</a:t>
            </a:r>
          </a:p>
          <a:p>
            <a:r>
              <a:rPr lang="nl-NL" baseline="0" dirty="0"/>
              <a:t>En </a:t>
            </a:r>
            <a:r>
              <a:rPr lang="nl-NL" baseline="0" dirty="0" err="1"/>
              <a:t>glargine</a:t>
            </a:r>
            <a:r>
              <a:rPr lang="nl-NL" baseline="0" dirty="0"/>
              <a:t> staat als langwerkend maar bij lagere dosering veel korter.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3A4B03-1A5A-42D4-9F0E-F0054FC12A40}" type="slidenum">
              <a:rPr lang="nl-NL" altLang="nl-NL" smtClean="0"/>
              <a:pPr>
                <a:defRPr/>
              </a:pPr>
              <a:t>13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69778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DiHAG-Langerhans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1BC16-ECC4-6449-A0E2-C8B5493BDFBE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2288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Vildagliptine</a:t>
            </a:r>
            <a:r>
              <a:rPr lang="nl-NL" dirty="0"/>
              <a:t> als </a:t>
            </a:r>
            <a:r>
              <a:rPr lang="nl-NL" dirty="0" err="1"/>
              <a:t>add</a:t>
            </a:r>
            <a:r>
              <a:rPr lang="nl-NL" baseline="0" dirty="0"/>
              <a:t> on bij </a:t>
            </a:r>
            <a:r>
              <a:rPr lang="nl-NL" baseline="0" dirty="0" err="1"/>
              <a:t>su</a:t>
            </a:r>
            <a:r>
              <a:rPr lang="nl-NL" baseline="0" dirty="0"/>
              <a:t> derivaat ook 1xdaags.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ABB39-3C75-4295-BD03-B22EC6B8DBC8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3170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6025-035A-4A16-9370-8BCF14C236A6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9825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E4C3-C052-472C-BE81-B431529DC482}" type="datetimeFigureOut">
              <a:rPr lang="nl-NL" smtClean="0"/>
              <a:t>1-7-2021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45A2-1E6A-43E6-AC55-86D30C3586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476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E4C3-C052-472C-BE81-B431529DC482}" type="datetimeFigureOut">
              <a:rPr lang="nl-NL" smtClean="0"/>
              <a:t>1-7-2021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45A2-1E6A-43E6-AC55-86D30C3586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9329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E4C3-C052-472C-BE81-B431529DC482}" type="datetimeFigureOut">
              <a:rPr lang="nl-NL" smtClean="0"/>
              <a:t>1-7-2021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45A2-1E6A-43E6-AC55-86D30C3586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4661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E4C3-C052-472C-BE81-B431529DC482}" type="datetimeFigureOut">
              <a:rPr lang="nl-NL" smtClean="0"/>
              <a:t>1-7-2021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45A2-1E6A-43E6-AC55-86D30C3586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2648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E4C3-C052-472C-BE81-B431529DC482}" type="datetimeFigureOut">
              <a:rPr lang="nl-NL" smtClean="0"/>
              <a:t>1-7-2021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45A2-1E6A-43E6-AC55-86D30C3586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241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E4C3-C052-472C-BE81-B431529DC482}" type="datetimeFigureOut">
              <a:rPr lang="nl-NL" smtClean="0"/>
              <a:t>1-7-2021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45A2-1E6A-43E6-AC55-86D30C3586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5967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E4C3-C052-472C-BE81-B431529DC482}" type="datetimeFigureOut">
              <a:rPr lang="nl-NL" smtClean="0"/>
              <a:t>1-7-2021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45A2-1E6A-43E6-AC55-86D30C3586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6248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E4C3-C052-472C-BE81-B431529DC482}" type="datetimeFigureOut">
              <a:rPr lang="nl-NL" smtClean="0"/>
              <a:t>1-7-2021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45A2-1E6A-43E6-AC55-86D30C3586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1371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E4C3-C052-472C-BE81-B431529DC482}" type="datetimeFigureOut">
              <a:rPr lang="nl-NL" smtClean="0"/>
              <a:t>1-7-2021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45A2-1E6A-43E6-AC55-86D30C3586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8388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E4C3-C052-472C-BE81-B431529DC482}" type="datetimeFigureOut">
              <a:rPr lang="nl-NL" smtClean="0"/>
              <a:t>1-7-2021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45A2-1E6A-43E6-AC55-86D30C3586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430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E4C3-C052-472C-BE81-B431529DC482}" type="datetimeFigureOut">
              <a:rPr lang="nl-NL" smtClean="0"/>
              <a:t>1-7-2021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45A2-1E6A-43E6-AC55-86D30C3586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9984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2E4C3-C052-472C-BE81-B431529DC482}" type="datetimeFigureOut">
              <a:rPr lang="nl-NL" smtClean="0"/>
              <a:t>1-7-2021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845A2-1E6A-43E6-AC55-86D30C3586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857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Diabetes mellitus</a:t>
            </a:r>
            <a:br>
              <a:rPr lang="nl-NL" dirty="0"/>
            </a:br>
            <a:r>
              <a:rPr lang="nl-NL" dirty="0"/>
              <a:t>Nieuwe standaard 2018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Suzanne Bakker, kaderhuisarts DM</a:t>
            </a:r>
          </a:p>
          <a:p>
            <a:r>
              <a:rPr lang="nl-NL" dirty="0"/>
              <a:t>Diana Plug, huisarts</a:t>
            </a:r>
          </a:p>
        </p:txBody>
      </p:sp>
    </p:spTree>
    <p:extLst>
      <p:ext uri="{BB962C8B-B14F-4D97-AF65-F5344CB8AC3E}">
        <p14:creationId xmlns:p14="http://schemas.microsoft.com/office/powerpoint/2010/main" val="32751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Overwegingen	 Insuline/DPP4/GLP1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nl-NL" dirty="0"/>
              <a:t>In principe insuline tenzij:</a:t>
            </a:r>
          </a:p>
          <a:p>
            <a:pPr lvl="1"/>
            <a:r>
              <a:rPr lang="nl-NL" dirty="0"/>
              <a:t>Grote bezwaren tegen spuiten (DPP4-remmer dan optie)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Spuiten/zelfcontrole moeilijk uitvoerbaar (bv ouderen/slechtziend)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Vermijden van </a:t>
            </a:r>
            <a:r>
              <a:rPr lang="nl-NL" dirty="0" err="1"/>
              <a:t>hypo’s</a:t>
            </a:r>
            <a:r>
              <a:rPr lang="nl-NL" dirty="0"/>
              <a:t> belangrijk (beroep in verkeer/zeevaart)</a:t>
            </a:r>
          </a:p>
          <a:p>
            <a:pPr lvl="1"/>
            <a:endParaRPr lang="nl-NL" dirty="0"/>
          </a:p>
          <a:p>
            <a:r>
              <a:rPr lang="nl-NL" dirty="0"/>
              <a:t>Groot voordeel van GLP1 agonist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Gewichtsdaling</a:t>
            </a:r>
          </a:p>
          <a:p>
            <a:pPr lvl="1"/>
            <a:r>
              <a:rPr lang="nl-NL" dirty="0"/>
              <a:t>Geen hypo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“</a:t>
            </a:r>
            <a:r>
              <a:rPr lang="nl-NL" dirty="0" err="1"/>
              <a:t>leefstijlondersteunend</a:t>
            </a:r>
            <a:r>
              <a:rPr lang="nl-NL" dirty="0"/>
              <a:t>” </a:t>
            </a:r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256759" y="4720829"/>
            <a:ext cx="3992137" cy="18466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400" dirty="0"/>
              <a:t>In principe insuline:</a:t>
            </a:r>
          </a:p>
          <a:p>
            <a:pPr marL="285750" indent="-285750">
              <a:buFontTx/>
              <a:buChar char="-"/>
            </a:pPr>
            <a:r>
              <a:rPr lang="nl-NL" sz="2400" dirty="0"/>
              <a:t>Effectiviteit</a:t>
            </a:r>
          </a:p>
          <a:p>
            <a:pPr marL="285750" indent="-285750">
              <a:buFontTx/>
              <a:buChar char="-"/>
            </a:pPr>
            <a:r>
              <a:rPr lang="nl-NL" sz="2400" dirty="0"/>
              <a:t>Ruime ervaring</a:t>
            </a:r>
          </a:p>
          <a:p>
            <a:pPr marL="285750" indent="-285750">
              <a:buFontTx/>
              <a:buChar char="-"/>
            </a:pPr>
            <a:r>
              <a:rPr lang="nl-NL" sz="2400" dirty="0"/>
              <a:t>Lange termijnveiligheid</a:t>
            </a:r>
          </a:p>
          <a:p>
            <a:pPr marL="285750" indent="-28575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029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nl-NL" dirty="0"/>
              <a:t>Insuline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C9C4470-E18B-4CAA-9DA9-EA4BE2D33C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232" y="2414650"/>
            <a:ext cx="7127536" cy="2830388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E9AC9E5-5464-47FF-A51E-450268753549}"/>
              </a:ext>
            </a:extLst>
          </p:cNvPr>
          <p:cNvSpPr txBox="1"/>
          <p:nvPr/>
        </p:nvSpPr>
        <p:spPr>
          <a:xfrm>
            <a:off x="2495600" y="5445225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rgbClr val="005426"/>
                </a:solidFill>
              </a:rPr>
              <a:t>Derde stap NHG: Middellang werkend insuline</a:t>
            </a:r>
          </a:p>
          <a:p>
            <a:pPr algn="ctr"/>
            <a:r>
              <a:rPr lang="nl-NL" sz="2800" dirty="0">
                <a:solidFill>
                  <a:srgbClr val="005426"/>
                </a:solidFill>
              </a:rPr>
              <a:t>Eerste keus: NPH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Copy right: S.Bakker Kaderarts Diabetes</a:t>
            </a:r>
          </a:p>
        </p:txBody>
      </p:sp>
    </p:spTree>
    <p:extLst>
      <p:ext uri="{BB962C8B-B14F-4D97-AF65-F5344CB8AC3E}">
        <p14:creationId xmlns:p14="http://schemas.microsoft.com/office/powerpoint/2010/main" val="368543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SFK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60" y="1916833"/>
            <a:ext cx="8853237" cy="4320479"/>
          </a:xfr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Copy right: S.Bakker Kaderarts Diabetes</a:t>
            </a:r>
          </a:p>
        </p:txBody>
      </p:sp>
    </p:spTree>
    <p:extLst>
      <p:ext uri="{BB962C8B-B14F-4D97-AF65-F5344CB8AC3E}">
        <p14:creationId xmlns:p14="http://schemas.microsoft.com/office/powerpoint/2010/main" val="2560616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Picture 3" descr="insulatard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91544" y="2392018"/>
            <a:ext cx="8386884" cy="1973086"/>
          </a:xfrm>
          <a:noFill/>
        </p:spPr>
      </p:pic>
      <p:pic>
        <p:nvPicPr>
          <p:cNvPr id="7" name="Picture 5" descr="lwia_detemi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6760" y="4555826"/>
            <a:ext cx="8553736" cy="182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2207568" y="198884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NPH insuline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006760" y="4437112"/>
            <a:ext cx="8553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Analoog insuline 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Copy right: S.Bakker Kaderarts Diabetes</a:t>
            </a:r>
          </a:p>
        </p:txBody>
      </p:sp>
    </p:spTree>
    <p:extLst>
      <p:ext uri="{BB962C8B-B14F-4D97-AF65-F5344CB8AC3E}">
        <p14:creationId xmlns:p14="http://schemas.microsoft.com/office/powerpoint/2010/main" val="3563311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4684"/>
            <a:ext cx="9144000" cy="219634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7050" y="6165155"/>
            <a:ext cx="2400300" cy="533400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966452" y="2477729"/>
            <a:ext cx="8580898" cy="395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35D5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35D5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35D5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35D5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35D5F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35D5F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35D5F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35D5F"/>
                </a:solidFill>
                <a:latin typeface="+mn-lt"/>
              </a:defRPr>
            </a:lvl9pPr>
          </a:lstStyle>
          <a:p>
            <a:r>
              <a:rPr lang="nl-NL" sz="2500" dirty="0">
                <a:latin typeface="Calibri" panose="020F0502020204030204" pitchFamily="34" charset="0"/>
                <a:cs typeface="Calibri" panose="020F0502020204030204" pitchFamily="34" charset="0"/>
              </a:rPr>
              <a:t>Kaiser Permanente of </a:t>
            </a:r>
            <a:r>
              <a:rPr lang="nl-NL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Northern</a:t>
            </a:r>
            <a:r>
              <a:rPr lang="nl-NL" sz="2500" dirty="0">
                <a:latin typeface="Calibri" panose="020F0502020204030204" pitchFamily="34" charset="0"/>
                <a:cs typeface="Calibri" panose="020F0502020204030204" pitchFamily="34" charset="0"/>
              </a:rPr>
              <a:t> California</a:t>
            </a:r>
          </a:p>
          <a:p>
            <a:r>
              <a:rPr lang="nl-NL" sz="2500" dirty="0">
                <a:latin typeface="Calibri" panose="020F0502020204030204" pitchFamily="34" charset="0"/>
                <a:cs typeface="Calibri" panose="020F0502020204030204" pitchFamily="34" charset="0"/>
              </a:rPr>
              <a:t>25.489 DM2 </a:t>
            </a:r>
            <a:r>
              <a:rPr lang="nl-NL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patienten</a:t>
            </a:r>
            <a:r>
              <a:rPr lang="nl-NL" sz="2500" dirty="0">
                <a:latin typeface="Calibri" panose="020F0502020204030204" pitchFamily="34" charset="0"/>
                <a:cs typeface="Calibri" panose="020F0502020204030204" pitchFamily="34" charset="0"/>
              </a:rPr>
              <a:t> op 1dd insuline: NPH (92%) </a:t>
            </a:r>
            <a:r>
              <a:rPr lang="nl-NL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  <a:r>
              <a:rPr lang="nl-NL" sz="2500" dirty="0">
                <a:latin typeface="Calibri" panose="020F0502020204030204" pitchFamily="34" charset="0"/>
                <a:cs typeface="Calibri" panose="020F0502020204030204" pitchFamily="34" charset="0"/>
              </a:rPr>
              <a:t> langwerkende analogen (8%) (glargine of detemir).</a:t>
            </a:r>
          </a:p>
          <a:p>
            <a:r>
              <a:rPr lang="nl-NL" sz="2500" dirty="0">
                <a:latin typeface="Calibri" panose="020F0502020204030204" pitchFamily="34" charset="0"/>
                <a:cs typeface="Calibri" panose="020F0502020204030204" pitchFamily="34" charset="0"/>
              </a:rPr>
              <a:t>Gemiddelde follow-up 1,7 jaar</a:t>
            </a:r>
          </a:p>
          <a:p>
            <a:r>
              <a:rPr lang="nl-NL" sz="2500" dirty="0">
                <a:latin typeface="Calibri" panose="020F0502020204030204" pitchFamily="34" charset="0"/>
                <a:cs typeface="Calibri" panose="020F0502020204030204" pitchFamily="34" charset="0"/>
              </a:rPr>
              <a:t>Eindpunt: SEH bezoek door hypo</a:t>
            </a:r>
          </a:p>
          <a:p>
            <a:r>
              <a:rPr lang="nl-NL" sz="2500" dirty="0">
                <a:latin typeface="Calibri" panose="020F0502020204030204" pitchFamily="34" charset="0"/>
                <a:cs typeface="Calibri" panose="020F0502020204030204" pitchFamily="34" charset="0"/>
              </a:rPr>
              <a:t>Insuline-analogen: 11,9 events per 1000 persoonsjaren</a:t>
            </a:r>
          </a:p>
          <a:p>
            <a:r>
              <a:rPr lang="nl-NL" sz="2500" dirty="0">
                <a:latin typeface="Calibri" panose="020F0502020204030204" pitchFamily="34" charset="0"/>
                <a:cs typeface="Calibri" panose="020F0502020204030204" pitchFamily="34" charset="0"/>
              </a:rPr>
              <a:t>NPH: 8,8 events per 1000 persoonsjaren</a:t>
            </a:r>
          </a:p>
          <a:p>
            <a:r>
              <a:rPr lang="nl-NL" sz="2500" dirty="0">
                <a:latin typeface="Calibri" panose="020F0502020204030204" pitchFamily="34" charset="0"/>
                <a:cs typeface="Calibri" panose="020F0502020204030204" pitchFamily="34" charset="0"/>
              </a:rPr>
              <a:t>Geen significant verschil</a:t>
            </a: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Copy right: S.Bakker Kaderarts Diabetes</a:t>
            </a:r>
          </a:p>
        </p:txBody>
      </p:sp>
    </p:spTree>
    <p:extLst>
      <p:ext uri="{BB962C8B-B14F-4D97-AF65-F5344CB8AC3E}">
        <p14:creationId xmlns:p14="http://schemas.microsoft.com/office/powerpoint/2010/main" val="498974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7FE06AE-587B-47C8-A3A8-AE52BE68F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338" y="1303630"/>
            <a:ext cx="3531323" cy="252028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Andere opties stap 3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0691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nl-NL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nl-NL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nl-NL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nl-NL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nl-NL" b="1" dirty="0"/>
              <a:t>HbA1c &lt; 15 mmol/mol boven streefwaarde</a:t>
            </a:r>
            <a:r>
              <a:rPr lang="nl-NL" dirty="0"/>
              <a:t>:</a:t>
            </a:r>
          </a:p>
          <a:p>
            <a:pPr marL="736600" indent="-457200">
              <a:lnSpc>
                <a:spcPct val="150000"/>
              </a:lnSpc>
            </a:pPr>
            <a:r>
              <a:rPr lang="nl-NL" dirty="0"/>
              <a:t>BMI &lt; 30 kg/m²: DPP4-remmer</a:t>
            </a:r>
          </a:p>
          <a:p>
            <a:pPr marL="736600" indent="-457200">
              <a:lnSpc>
                <a:spcPct val="150000"/>
              </a:lnSpc>
            </a:pPr>
            <a:r>
              <a:rPr lang="nl-NL" dirty="0"/>
              <a:t>BMI 30-35 kg/m²: DPP4-remmer of GLP1-RA</a:t>
            </a:r>
          </a:p>
          <a:p>
            <a:pPr marL="736600" indent="-457200">
              <a:lnSpc>
                <a:spcPct val="150000"/>
              </a:lnSpc>
            </a:pPr>
            <a:r>
              <a:rPr lang="nl-NL" dirty="0"/>
              <a:t>BMI ≥ 35 kg/m²: GLP1-RA of DPP4-remmer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Copy right: S.Bakker Kaderarts Diabetes</a:t>
            </a:r>
          </a:p>
        </p:txBody>
      </p:sp>
    </p:spTree>
    <p:extLst>
      <p:ext uri="{BB962C8B-B14F-4D97-AF65-F5344CB8AC3E}">
        <p14:creationId xmlns:p14="http://schemas.microsoft.com/office/powerpoint/2010/main" val="179331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DPP4 remmer</a:t>
            </a:r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6379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human pancreas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336" y="4309286"/>
            <a:ext cx="1335855" cy="81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al 3"/>
          <p:cNvSpPr/>
          <p:nvPr/>
        </p:nvSpPr>
        <p:spPr>
          <a:xfrm>
            <a:off x="6781576" y="1294955"/>
            <a:ext cx="1210614" cy="1017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DPP4</a:t>
            </a:r>
          </a:p>
        </p:txBody>
      </p:sp>
      <p:sp>
        <p:nvSpPr>
          <p:cNvPr id="6" name="Rechthoek 5"/>
          <p:cNvSpPr/>
          <p:nvPr/>
        </p:nvSpPr>
        <p:spPr>
          <a:xfrm>
            <a:off x="3206816" y="2670036"/>
            <a:ext cx="1828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Incretine</a:t>
            </a:r>
            <a:r>
              <a:rPr lang="nl-NL" dirty="0"/>
              <a:t> hormonen</a:t>
            </a:r>
          </a:p>
        </p:txBody>
      </p:sp>
      <p:sp>
        <p:nvSpPr>
          <p:cNvPr id="10" name="Ovaal 9"/>
          <p:cNvSpPr/>
          <p:nvPr/>
        </p:nvSpPr>
        <p:spPr>
          <a:xfrm>
            <a:off x="4679192" y="2257912"/>
            <a:ext cx="1526147" cy="82424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GLP1</a:t>
            </a:r>
          </a:p>
        </p:txBody>
      </p:sp>
      <p:sp>
        <p:nvSpPr>
          <p:cNvPr id="11" name="Ovaal 10"/>
          <p:cNvSpPr/>
          <p:nvPr/>
        </p:nvSpPr>
        <p:spPr>
          <a:xfrm>
            <a:off x="4679192" y="3066410"/>
            <a:ext cx="1526147" cy="79847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GIP</a:t>
            </a:r>
          </a:p>
        </p:txBody>
      </p:sp>
      <p:pic>
        <p:nvPicPr>
          <p:cNvPr id="1026" name="Picture 2" descr="Image result for darm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89" y="2402010"/>
            <a:ext cx="1215936" cy="121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vak 13"/>
          <p:cNvSpPr txBox="1"/>
          <p:nvPr/>
        </p:nvSpPr>
        <p:spPr>
          <a:xfrm>
            <a:off x="6333890" y="1262377"/>
            <a:ext cx="1321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Enzym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4246803" y="4298589"/>
            <a:ext cx="49100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2400" dirty="0">
                <a:sym typeface="Wingdings" panose="05000000000000000000" pitchFamily="2" charset="2"/>
              </a:rPr>
              <a:t> </a:t>
            </a:r>
            <a:r>
              <a:rPr lang="nl-NL" sz="2400" dirty="0"/>
              <a:t>Vorming en afgifte insuline</a:t>
            </a:r>
          </a:p>
          <a:p>
            <a:pPr marL="285750" indent="-285750">
              <a:buFontTx/>
              <a:buChar char="-"/>
            </a:pPr>
            <a:r>
              <a:rPr lang="nl-NL" sz="2400" dirty="0">
                <a:sym typeface="Wingdings" panose="05000000000000000000" pitchFamily="2" charset="2"/>
              </a:rPr>
              <a:t> glucagonafgifte</a:t>
            </a:r>
          </a:p>
          <a:p>
            <a:pPr marL="285750" indent="-285750">
              <a:buFontTx/>
              <a:buChar char="-"/>
            </a:pPr>
            <a:endParaRPr lang="nl-NL" sz="2400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nl-NL" sz="2400" dirty="0">
                <a:sym typeface="Wingdings" panose="05000000000000000000" pitchFamily="2" charset="2"/>
              </a:rPr>
              <a:t>Vermindert eetlust</a:t>
            </a:r>
          </a:p>
          <a:p>
            <a:pPr marL="285750" indent="-285750">
              <a:buFontTx/>
              <a:buChar char="-"/>
            </a:pPr>
            <a:r>
              <a:rPr lang="nl-NL" sz="2400" dirty="0">
                <a:sym typeface="Wingdings" panose="05000000000000000000" pitchFamily="2" charset="2"/>
              </a:rPr>
              <a:t>Vertraagt maaglediging</a:t>
            </a:r>
            <a:endParaRPr lang="nl-NL" sz="2400" dirty="0"/>
          </a:p>
        </p:txBody>
      </p:sp>
      <p:pic>
        <p:nvPicPr>
          <p:cNvPr id="1032" name="Picture 8" descr="Image result for broodj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28" y="730973"/>
            <a:ext cx="1497808" cy="84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PIJL-RECHTS 20"/>
          <p:cNvSpPr/>
          <p:nvPr/>
        </p:nvSpPr>
        <p:spPr>
          <a:xfrm rot="5400000">
            <a:off x="1245945" y="1741789"/>
            <a:ext cx="547476" cy="2807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PIJL-OMLAAG 21"/>
          <p:cNvSpPr/>
          <p:nvPr/>
        </p:nvSpPr>
        <p:spPr>
          <a:xfrm rot="16200000">
            <a:off x="2521526" y="2717250"/>
            <a:ext cx="309095" cy="7482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/>
          <p:cNvSpPr txBox="1"/>
          <p:nvPr/>
        </p:nvSpPr>
        <p:spPr>
          <a:xfrm>
            <a:off x="882189" y="3613332"/>
            <a:ext cx="1612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Glucose </a:t>
            </a:r>
            <a:r>
              <a:rPr lang="nl-NL" dirty="0">
                <a:sym typeface="Wingdings" panose="05000000000000000000" pitchFamily="2" charset="2"/>
              </a:rPr>
              <a:t> </a:t>
            </a:r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 rot="20498819">
            <a:off x="5960986" y="435967"/>
            <a:ext cx="3039412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nl-NL" sz="3200" dirty="0"/>
              <a:t>DPP4 remmer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7091306" y="2290482"/>
            <a:ext cx="618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ym typeface="Wingdings" panose="05000000000000000000" pitchFamily="2" charset="2"/>
              </a:rPr>
              <a:t></a:t>
            </a:r>
            <a:endParaRPr lang="nl-NL" sz="3600" dirty="0"/>
          </a:p>
        </p:txBody>
      </p:sp>
      <p:sp>
        <p:nvSpPr>
          <p:cNvPr id="18" name="PIJL-OMLAAG 17"/>
          <p:cNvSpPr/>
          <p:nvPr/>
        </p:nvSpPr>
        <p:spPr>
          <a:xfrm rot="16200000">
            <a:off x="7201030" y="2230300"/>
            <a:ext cx="558203" cy="17116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/>
          <p:nvPr/>
        </p:nvSpPr>
        <p:spPr>
          <a:xfrm>
            <a:off x="9527754" y="2240185"/>
            <a:ext cx="1526147" cy="824248"/>
          </a:xfrm>
          <a:prstGeom prst="ellipse">
            <a:avLst/>
          </a:prstGeom>
          <a:pattFill prst="dashUpDiag">
            <a:fgClr>
              <a:schemeClr val="accent1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GLP1</a:t>
            </a:r>
          </a:p>
        </p:txBody>
      </p:sp>
      <p:sp>
        <p:nvSpPr>
          <p:cNvPr id="20" name="Ovaal 19"/>
          <p:cNvSpPr/>
          <p:nvPr/>
        </p:nvSpPr>
        <p:spPr>
          <a:xfrm>
            <a:off x="9527755" y="3066410"/>
            <a:ext cx="1526147" cy="798478"/>
          </a:xfrm>
          <a:prstGeom prst="ellipse">
            <a:avLst/>
          </a:prstGeom>
          <a:pattFill prst="dashUpDiag">
            <a:fgClr>
              <a:schemeClr val="accent1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GIP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4679193" y="1851294"/>
            <a:ext cx="1654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ym typeface="Wingdings" panose="05000000000000000000" pitchFamily="2" charset="2"/>
              </a:rPr>
              <a:t>   </a:t>
            </a:r>
            <a:endParaRPr lang="nl-NL" sz="2400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8441765" y="2876577"/>
            <a:ext cx="1303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u="sng" dirty="0"/>
              <a:t>IN ACTIEF</a:t>
            </a:r>
          </a:p>
        </p:txBody>
      </p:sp>
      <p:sp>
        <p:nvSpPr>
          <p:cNvPr id="24" name="PIJL-RECHTS 23"/>
          <p:cNvSpPr/>
          <p:nvPr/>
        </p:nvSpPr>
        <p:spPr>
          <a:xfrm rot="5400000">
            <a:off x="5405621" y="4028632"/>
            <a:ext cx="334194" cy="2609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Picture 8" descr="Image result for hersen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765" y="5215786"/>
            <a:ext cx="680147" cy="53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maa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893" y="5820456"/>
            <a:ext cx="793985" cy="61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20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DPP4 remmers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nl-NL" sz="3200" dirty="0"/>
              <a:t>Oraal</a:t>
            </a:r>
          </a:p>
          <a:p>
            <a:r>
              <a:rPr lang="nl-NL" sz="3200" dirty="0"/>
              <a:t>1xdaags </a:t>
            </a:r>
            <a:r>
              <a:rPr lang="nl-NL" sz="3200" dirty="0" err="1"/>
              <a:t>sitagliptine</a:t>
            </a:r>
            <a:r>
              <a:rPr lang="nl-NL" sz="3200" dirty="0"/>
              <a:t> 100mg (</a:t>
            </a:r>
            <a:r>
              <a:rPr lang="nl-NL" sz="3200" dirty="0" err="1"/>
              <a:t>Januvia</a:t>
            </a:r>
            <a:r>
              <a:rPr lang="nl-NL" sz="3200" dirty="0"/>
              <a:t>)</a:t>
            </a:r>
          </a:p>
          <a:p>
            <a:r>
              <a:rPr lang="nl-NL" sz="3200" dirty="0"/>
              <a:t>Hba1c </a:t>
            </a:r>
            <a:r>
              <a:rPr lang="nl-NL" sz="3200" dirty="0">
                <a:sym typeface="Wingdings" panose="05000000000000000000" pitchFamily="2" charset="2"/>
              </a:rPr>
              <a:t></a:t>
            </a:r>
            <a:r>
              <a:rPr lang="nl-NL" sz="3200" dirty="0"/>
              <a:t> 7-9 </a:t>
            </a:r>
            <a:r>
              <a:rPr lang="nl-NL" sz="3200" dirty="0" err="1"/>
              <a:t>mmol</a:t>
            </a:r>
            <a:r>
              <a:rPr lang="nl-NL" sz="3200" dirty="0"/>
              <a:t>/mol</a:t>
            </a:r>
          </a:p>
          <a:p>
            <a:r>
              <a:rPr lang="nl-NL" sz="3200" dirty="0">
                <a:sym typeface="Wingdings" panose="05000000000000000000" pitchFamily="2" charset="2"/>
              </a:rPr>
              <a:t>Gewichtstoename 0,7 kg</a:t>
            </a:r>
          </a:p>
        </p:txBody>
      </p:sp>
    </p:spTree>
    <p:extLst>
      <p:ext uri="{BB962C8B-B14F-4D97-AF65-F5344CB8AC3E}">
        <p14:creationId xmlns:p14="http://schemas.microsoft.com/office/powerpoint/2010/main" val="3524751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veiligheid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50026" y="2556932"/>
            <a:ext cx="9946571" cy="3594486"/>
          </a:xfrm>
        </p:spPr>
        <p:txBody>
          <a:bodyPr numCol="2"/>
          <a:lstStyle/>
          <a:p>
            <a:r>
              <a:rPr lang="nl-NL" sz="3200" dirty="0"/>
              <a:t>Cardiovasculaire effecten: </a:t>
            </a:r>
          </a:p>
          <a:p>
            <a:pPr lvl="2"/>
            <a:r>
              <a:rPr lang="nl-NL" sz="3000" dirty="0" err="1"/>
              <a:t>sitagliptine</a:t>
            </a:r>
            <a:r>
              <a:rPr lang="nl-NL" sz="3000" dirty="0"/>
              <a:t> = non-inferieur aan placebo</a:t>
            </a:r>
          </a:p>
          <a:p>
            <a:pPr lvl="2"/>
            <a:r>
              <a:rPr lang="nl-NL" sz="3000" dirty="0" err="1"/>
              <a:t>Saxagliptine</a:t>
            </a:r>
            <a:r>
              <a:rPr lang="nl-NL" sz="3000" dirty="0"/>
              <a:t> </a:t>
            </a:r>
            <a:r>
              <a:rPr lang="nl-NL" sz="3000" dirty="0" err="1"/>
              <a:t>mgl</a:t>
            </a:r>
            <a:r>
              <a:rPr lang="nl-NL" sz="3000" dirty="0"/>
              <a:t> </a:t>
            </a:r>
            <a:r>
              <a:rPr lang="nl-NL" sz="3000" dirty="0">
                <a:sym typeface="Wingdings" panose="05000000000000000000" pitchFamily="2" charset="2"/>
              </a:rPr>
              <a:t> risico hartfalen</a:t>
            </a:r>
          </a:p>
          <a:p>
            <a:pPr lvl="2"/>
            <a:r>
              <a:rPr lang="nl-NL" sz="3200" dirty="0">
                <a:sym typeface="Wingdings" panose="05000000000000000000" pitchFamily="2" charset="2"/>
              </a:rPr>
              <a:t>Lina/</a:t>
            </a:r>
            <a:r>
              <a:rPr lang="nl-NL" sz="3200" dirty="0" err="1">
                <a:sym typeface="Wingdings" panose="05000000000000000000" pitchFamily="2" charset="2"/>
              </a:rPr>
              <a:t>vildagliptine</a:t>
            </a:r>
            <a:r>
              <a:rPr lang="nl-NL" sz="3200" dirty="0">
                <a:sym typeface="Wingdings" panose="05000000000000000000" pitchFamily="2" charset="2"/>
              </a:rPr>
              <a:t>?</a:t>
            </a:r>
          </a:p>
          <a:p>
            <a:pPr lvl="2"/>
            <a:endParaRPr lang="nl-NL" sz="3200" dirty="0">
              <a:sym typeface="Wingdings" panose="05000000000000000000" pitchFamily="2" charset="2"/>
            </a:endParaRPr>
          </a:p>
          <a:p>
            <a:r>
              <a:rPr lang="nl-NL" sz="3200" dirty="0"/>
              <a:t>Lange termijn veiligheid</a:t>
            </a:r>
          </a:p>
          <a:p>
            <a:pPr lvl="1"/>
            <a:r>
              <a:rPr lang="nl-NL" sz="2800" u="sng" dirty="0"/>
              <a:t>Pancreatitis?</a:t>
            </a:r>
          </a:p>
        </p:txBody>
      </p:sp>
    </p:spTree>
    <p:extLst>
      <p:ext uri="{BB962C8B-B14F-4D97-AF65-F5344CB8AC3E}">
        <p14:creationId xmlns:p14="http://schemas.microsoft.com/office/powerpoint/2010/main" val="2361928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nieuw?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Meer individualisatie streefwaarde en medicamenteuze opties</a:t>
            </a:r>
          </a:p>
          <a:p>
            <a:endParaRPr lang="nl-NL" dirty="0"/>
          </a:p>
          <a:p>
            <a:pPr marL="457200" lvl="1" indent="0">
              <a:buNone/>
            </a:pPr>
            <a:r>
              <a:rPr lang="nl-NL" dirty="0"/>
              <a:t>Mn nieuwe positie voor:</a:t>
            </a:r>
          </a:p>
          <a:p>
            <a:pPr lvl="1"/>
            <a:r>
              <a:rPr lang="nl-NL" dirty="0"/>
              <a:t>DPP4 remmers</a:t>
            </a:r>
          </a:p>
          <a:p>
            <a:pPr lvl="1"/>
            <a:r>
              <a:rPr lang="nl-NL" dirty="0"/>
              <a:t>GLP-1 agonisten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Ondergrens streefwaarde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/>
              <a:t>overbehandeling tegengaan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3434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Bijwerkingen-Interacties-</a:t>
            </a:r>
            <a:r>
              <a:rPr lang="nl-NL" sz="4000" dirty="0" err="1"/>
              <a:t>Contraindicaties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01" y="2410691"/>
            <a:ext cx="9601196" cy="3978233"/>
          </a:xfrm>
        </p:spPr>
        <p:txBody>
          <a:bodyPr numCol="2">
            <a:normAutofit lnSpcReduction="10000"/>
          </a:bodyPr>
          <a:lstStyle/>
          <a:p>
            <a:r>
              <a:rPr lang="nl-NL" sz="2400" b="1" dirty="0"/>
              <a:t>BW:</a:t>
            </a:r>
          </a:p>
          <a:p>
            <a:pPr lvl="1"/>
            <a:r>
              <a:rPr lang="nl-NL" sz="2400" dirty="0"/>
              <a:t>hoofdpijn</a:t>
            </a:r>
          </a:p>
          <a:p>
            <a:pPr lvl="1"/>
            <a:r>
              <a:rPr lang="nl-NL" sz="2400" dirty="0"/>
              <a:t>Infecties (BLW) </a:t>
            </a:r>
          </a:p>
          <a:p>
            <a:pPr lvl="1"/>
            <a:r>
              <a:rPr lang="nl-NL" sz="2400" dirty="0"/>
              <a:t>Pijn in extremiteiten/osteoartritis</a:t>
            </a:r>
          </a:p>
          <a:p>
            <a:pPr lvl="1"/>
            <a:r>
              <a:rPr lang="nl-NL" sz="2400" dirty="0" err="1"/>
              <a:t>Hypo’s</a:t>
            </a:r>
            <a:r>
              <a:rPr lang="nl-NL" sz="2400" dirty="0"/>
              <a:t> m.n. bij gelijktijdig gebruik SU-derivaat of insuline </a:t>
            </a:r>
          </a:p>
          <a:p>
            <a:pPr lvl="1"/>
            <a:r>
              <a:rPr lang="nl-NL" sz="2400" u="sng" dirty="0" err="1"/>
              <a:t>Icm</a:t>
            </a:r>
            <a:r>
              <a:rPr lang="nl-NL" sz="2400" u="sng" dirty="0"/>
              <a:t> metformine</a:t>
            </a:r>
            <a:r>
              <a:rPr lang="nl-NL" sz="2400" dirty="0"/>
              <a:t> gastro-intestinale bijwerkingen </a:t>
            </a:r>
            <a:endParaRPr lang="nl-NL" dirty="0"/>
          </a:p>
          <a:p>
            <a:r>
              <a:rPr lang="nl-NL" sz="2400" b="1" dirty="0"/>
              <a:t>IA:  </a:t>
            </a:r>
            <a:r>
              <a:rPr lang="nl-NL" sz="2400" dirty="0"/>
              <a:t>	geen klinisch relevante interacties</a:t>
            </a:r>
          </a:p>
          <a:p>
            <a:r>
              <a:rPr lang="nl-NL" sz="2400" b="1" dirty="0"/>
              <a:t>CI: 	</a:t>
            </a:r>
          </a:p>
          <a:p>
            <a:pPr lvl="1"/>
            <a:r>
              <a:rPr lang="nl-NL" b="1" dirty="0"/>
              <a:t>VG pancreatitis </a:t>
            </a:r>
          </a:p>
          <a:p>
            <a:pPr lvl="1"/>
            <a:r>
              <a:rPr lang="nl-NL" dirty="0"/>
              <a:t>dosisaanpassing bij </a:t>
            </a:r>
            <a:r>
              <a:rPr lang="nl-NL" dirty="0" err="1"/>
              <a:t>eGFR</a:t>
            </a:r>
            <a:r>
              <a:rPr lang="nl-NL" dirty="0"/>
              <a:t> &lt; 45</a:t>
            </a:r>
          </a:p>
          <a:p>
            <a:pPr lvl="1"/>
            <a:r>
              <a:rPr lang="nl-NL" dirty="0"/>
              <a:t>Eerdere overgevoeligheid</a:t>
            </a:r>
          </a:p>
          <a:p>
            <a:pPr lvl="1"/>
            <a:r>
              <a:rPr lang="nl-NL" dirty="0"/>
              <a:t>Ernstige leverfunctie#</a:t>
            </a:r>
          </a:p>
          <a:p>
            <a:pPr lvl="1"/>
            <a:r>
              <a:rPr lang="nl-NL" b="1" dirty="0"/>
              <a:t>Angio-oedeem (</a:t>
            </a:r>
            <a:r>
              <a:rPr lang="nl-NL" b="1" dirty="0" err="1"/>
              <a:t>icm</a:t>
            </a:r>
            <a:r>
              <a:rPr lang="nl-NL" b="1" dirty="0"/>
              <a:t> ACE)</a:t>
            </a:r>
          </a:p>
          <a:p>
            <a:pPr lvl="1"/>
            <a:endParaRPr lang="nl-NL" sz="2000" dirty="0"/>
          </a:p>
          <a:p>
            <a:pPr lvl="1"/>
            <a:endParaRPr lang="nl-NL" sz="2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8456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Vergoeding en kosten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dirty="0"/>
              <a:t>Vergoeding: alleen als een patiënt niet afdoende behandeld kan worden met metformine en/of SU-derivaten, als</a:t>
            </a:r>
          </a:p>
          <a:p>
            <a:pPr lvl="1"/>
            <a:r>
              <a:rPr lang="nl-NL" sz="2400" dirty="0"/>
              <a:t>monotherapie</a:t>
            </a:r>
          </a:p>
          <a:p>
            <a:pPr lvl="1"/>
            <a:r>
              <a:rPr lang="nl-NL" sz="2400" dirty="0"/>
              <a:t>combinatie met </a:t>
            </a:r>
            <a:r>
              <a:rPr lang="nl-NL" sz="2400" dirty="0" err="1"/>
              <a:t>metformine</a:t>
            </a:r>
            <a:endParaRPr lang="nl-NL" sz="2400" dirty="0"/>
          </a:p>
          <a:p>
            <a:pPr lvl="1"/>
            <a:r>
              <a:rPr lang="nl-NL" sz="2400" dirty="0"/>
              <a:t>combinatie met SU-derivaat</a:t>
            </a:r>
          </a:p>
          <a:p>
            <a:pPr lvl="1"/>
            <a:r>
              <a:rPr lang="nl-NL" sz="2400" dirty="0"/>
              <a:t>combinatie met metformine en een SU-derivaat</a:t>
            </a:r>
          </a:p>
          <a:p>
            <a:pPr marL="274320" lvl="1" indent="0">
              <a:buNone/>
            </a:pPr>
            <a:r>
              <a:rPr lang="nl-NL" sz="2400" dirty="0"/>
              <a:t>Kosten: circa €120,- per 3 maanden</a:t>
            </a:r>
          </a:p>
          <a:p>
            <a:pPr marL="274320" lvl="1" indent="0">
              <a:buNone/>
            </a:pPr>
            <a:endParaRPr lang="nl-NL" sz="2400" dirty="0"/>
          </a:p>
          <a:p>
            <a:pPr marL="45720" indent="0">
              <a:buNone/>
            </a:pPr>
            <a:endParaRPr lang="nl-NL" dirty="0"/>
          </a:p>
          <a:p>
            <a:pPr lvl="1"/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848036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DPP4 remmer starten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err="1"/>
              <a:t>Sitagliptine</a:t>
            </a:r>
            <a:r>
              <a:rPr lang="nl-NL" dirty="0"/>
              <a:t>  (</a:t>
            </a:r>
            <a:r>
              <a:rPr lang="nl-NL" dirty="0" err="1"/>
              <a:t>Januvia</a:t>
            </a:r>
            <a:r>
              <a:rPr lang="nl-NL" dirty="0"/>
              <a:t>)</a:t>
            </a:r>
          </a:p>
          <a:p>
            <a:r>
              <a:rPr lang="nl-NL" dirty="0"/>
              <a:t>1xdaags 100mg</a:t>
            </a:r>
          </a:p>
          <a:p>
            <a:r>
              <a:rPr lang="nl-NL" dirty="0" err="1"/>
              <a:t>eGFR</a:t>
            </a:r>
            <a:r>
              <a:rPr lang="nl-NL" dirty="0"/>
              <a:t> 30-45 </a:t>
            </a:r>
            <a:r>
              <a:rPr lang="nl-NL" dirty="0">
                <a:sym typeface="Wingdings" panose="05000000000000000000" pitchFamily="2" charset="2"/>
              </a:rPr>
              <a:t> max 50mg </a:t>
            </a:r>
          </a:p>
          <a:p>
            <a:r>
              <a:rPr lang="nl-NL" dirty="0" err="1">
                <a:sym typeface="Wingdings" panose="05000000000000000000" pitchFamily="2" charset="2"/>
              </a:rPr>
              <a:t>eGFR</a:t>
            </a:r>
            <a:r>
              <a:rPr lang="nl-NL" dirty="0">
                <a:sym typeface="Wingdings" panose="05000000000000000000" pitchFamily="2" charset="2"/>
              </a:rPr>
              <a:t> &lt;30  max 25mg</a:t>
            </a:r>
            <a:endParaRPr lang="nl-NL" dirty="0"/>
          </a:p>
          <a:p>
            <a:endParaRPr lang="nl-NL" dirty="0"/>
          </a:p>
          <a:p>
            <a:r>
              <a:rPr lang="nl-NL" dirty="0"/>
              <a:t>Overweeg SU derivaat te verlagen </a:t>
            </a:r>
            <a:r>
              <a:rPr lang="nl-NL" dirty="0" err="1"/>
              <a:t>ivm</a:t>
            </a:r>
            <a:r>
              <a:rPr lang="nl-NL" dirty="0"/>
              <a:t> hypo gevaar</a:t>
            </a:r>
          </a:p>
          <a:p>
            <a:endParaRPr lang="nl-NL" dirty="0"/>
          </a:p>
          <a:p>
            <a:r>
              <a:rPr lang="nl-NL" dirty="0"/>
              <a:t>Evalueer effect:</a:t>
            </a:r>
          </a:p>
          <a:p>
            <a:pPr lvl="1"/>
            <a:r>
              <a:rPr lang="nl-NL" dirty="0"/>
              <a:t>Geen effect (meer)? </a:t>
            </a:r>
            <a:r>
              <a:rPr lang="nl-NL" dirty="0">
                <a:sym typeface="Wingdings" panose="05000000000000000000" pitchFamily="2" charset="2"/>
              </a:rPr>
              <a:t> stop DPP4 remmer, start insuline/(GLP1-RA)</a:t>
            </a:r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3553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GLP1-agonist</a:t>
            </a:r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700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human pancreas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336" y="4309286"/>
            <a:ext cx="1335855" cy="81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al 3"/>
          <p:cNvSpPr/>
          <p:nvPr/>
        </p:nvSpPr>
        <p:spPr>
          <a:xfrm>
            <a:off x="6781576" y="1294955"/>
            <a:ext cx="1210614" cy="1017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DPP4</a:t>
            </a:r>
          </a:p>
        </p:txBody>
      </p:sp>
      <p:sp>
        <p:nvSpPr>
          <p:cNvPr id="6" name="Rechthoek 5"/>
          <p:cNvSpPr/>
          <p:nvPr/>
        </p:nvSpPr>
        <p:spPr>
          <a:xfrm>
            <a:off x="3206816" y="2670036"/>
            <a:ext cx="1828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Incretine</a:t>
            </a:r>
            <a:r>
              <a:rPr lang="nl-NL" dirty="0"/>
              <a:t> hormonen</a:t>
            </a:r>
          </a:p>
        </p:txBody>
      </p:sp>
      <p:sp>
        <p:nvSpPr>
          <p:cNvPr id="10" name="Ovaal 9"/>
          <p:cNvSpPr/>
          <p:nvPr/>
        </p:nvSpPr>
        <p:spPr>
          <a:xfrm>
            <a:off x="4679192" y="2257912"/>
            <a:ext cx="1526147" cy="82424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GLP1</a:t>
            </a:r>
          </a:p>
        </p:txBody>
      </p:sp>
      <p:sp>
        <p:nvSpPr>
          <p:cNvPr id="11" name="Ovaal 10"/>
          <p:cNvSpPr/>
          <p:nvPr/>
        </p:nvSpPr>
        <p:spPr>
          <a:xfrm>
            <a:off x="4679192" y="3066410"/>
            <a:ext cx="1526147" cy="79847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GIP</a:t>
            </a:r>
          </a:p>
        </p:txBody>
      </p:sp>
      <p:pic>
        <p:nvPicPr>
          <p:cNvPr id="1026" name="Picture 2" descr="Image result for darm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89" y="2402010"/>
            <a:ext cx="1215936" cy="121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vak 14"/>
          <p:cNvSpPr txBox="1"/>
          <p:nvPr/>
        </p:nvSpPr>
        <p:spPr>
          <a:xfrm>
            <a:off x="4246803" y="4298589"/>
            <a:ext cx="49100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2400" dirty="0">
                <a:sym typeface="Wingdings" panose="05000000000000000000" pitchFamily="2" charset="2"/>
              </a:rPr>
              <a:t> </a:t>
            </a:r>
            <a:r>
              <a:rPr lang="nl-NL" sz="2400" dirty="0"/>
              <a:t>Vorming en afgifte insuline</a:t>
            </a:r>
          </a:p>
          <a:p>
            <a:pPr marL="285750" indent="-285750">
              <a:buFontTx/>
              <a:buChar char="-"/>
            </a:pPr>
            <a:r>
              <a:rPr lang="nl-NL" sz="2400" dirty="0">
                <a:sym typeface="Wingdings" panose="05000000000000000000" pitchFamily="2" charset="2"/>
              </a:rPr>
              <a:t> glucagonafgifte</a:t>
            </a:r>
          </a:p>
          <a:p>
            <a:pPr marL="285750" indent="-285750">
              <a:buFontTx/>
              <a:buChar char="-"/>
            </a:pPr>
            <a:endParaRPr lang="nl-NL" sz="2400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nl-NL" sz="2400" dirty="0">
                <a:sym typeface="Wingdings" panose="05000000000000000000" pitchFamily="2" charset="2"/>
              </a:rPr>
              <a:t>Vermindert eetlust</a:t>
            </a:r>
          </a:p>
          <a:p>
            <a:pPr marL="285750" indent="-285750">
              <a:buFontTx/>
              <a:buChar char="-"/>
            </a:pPr>
            <a:r>
              <a:rPr lang="nl-NL" sz="2400" dirty="0">
                <a:sym typeface="Wingdings" panose="05000000000000000000" pitchFamily="2" charset="2"/>
              </a:rPr>
              <a:t>Vertraagt maaglediging</a:t>
            </a:r>
            <a:endParaRPr lang="nl-NL" sz="2400" dirty="0"/>
          </a:p>
        </p:txBody>
      </p:sp>
      <p:pic>
        <p:nvPicPr>
          <p:cNvPr id="1032" name="Picture 8" descr="Image result for broodj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28" y="730973"/>
            <a:ext cx="1497808" cy="84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PIJL-RECHTS 20"/>
          <p:cNvSpPr/>
          <p:nvPr/>
        </p:nvSpPr>
        <p:spPr>
          <a:xfrm rot="5400000">
            <a:off x="1245945" y="1741789"/>
            <a:ext cx="547476" cy="2807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PIJL-OMLAAG 21"/>
          <p:cNvSpPr/>
          <p:nvPr/>
        </p:nvSpPr>
        <p:spPr>
          <a:xfrm rot="16200000">
            <a:off x="2521526" y="2717250"/>
            <a:ext cx="309095" cy="7482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/>
          <p:cNvSpPr txBox="1"/>
          <p:nvPr/>
        </p:nvSpPr>
        <p:spPr>
          <a:xfrm>
            <a:off x="882189" y="3613332"/>
            <a:ext cx="1612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Glucose </a:t>
            </a:r>
            <a:r>
              <a:rPr lang="nl-NL" dirty="0">
                <a:sym typeface="Wingdings" panose="05000000000000000000" pitchFamily="2" charset="2"/>
              </a:rPr>
              <a:t> 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7091306" y="2290482"/>
            <a:ext cx="618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ym typeface="Wingdings" panose="05000000000000000000" pitchFamily="2" charset="2"/>
              </a:rPr>
              <a:t></a:t>
            </a:r>
            <a:endParaRPr lang="nl-NL" sz="3600" dirty="0"/>
          </a:p>
        </p:txBody>
      </p:sp>
      <p:sp>
        <p:nvSpPr>
          <p:cNvPr id="18" name="PIJL-OMLAAG 17"/>
          <p:cNvSpPr/>
          <p:nvPr/>
        </p:nvSpPr>
        <p:spPr>
          <a:xfrm rot="16200000">
            <a:off x="7201030" y="2230300"/>
            <a:ext cx="558203" cy="17116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/>
          <p:nvPr/>
        </p:nvSpPr>
        <p:spPr>
          <a:xfrm>
            <a:off x="9527754" y="2240185"/>
            <a:ext cx="1526147" cy="824248"/>
          </a:xfrm>
          <a:prstGeom prst="ellipse">
            <a:avLst/>
          </a:prstGeom>
          <a:pattFill prst="dashUpDiag">
            <a:fgClr>
              <a:schemeClr val="accent1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GLP1</a:t>
            </a:r>
          </a:p>
        </p:txBody>
      </p:sp>
      <p:sp>
        <p:nvSpPr>
          <p:cNvPr id="20" name="Ovaal 19"/>
          <p:cNvSpPr/>
          <p:nvPr/>
        </p:nvSpPr>
        <p:spPr>
          <a:xfrm>
            <a:off x="9527755" y="3066410"/>
            <a:ext cx="1526147" cy="798478"/>
          </a:xfrm>
          <a:prstGeom prst="ellipse">
            <a:avLst/>
          </a:prstGeom>
          <a:pattFill prst="dashUpDiag">
            <a:fgClr>
              <a:schemeClr val="accent1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GIP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8441765" y="2876577"/>
            <a:ext cx="1303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u="sng" dirty="0"/>
              <a:t>IN ACTIEF</a:t>
            </a:r>
          </a:p>
        </p:txBody>
      </p:sp>
      <p:sp>
        <p:nvSpPr>
          <p:cNvPr id="24" name="PIJL-RECHTS 23"/>
          <p:cNvSpPr/>
          <p:nvPr/>
        </p:nvSpPr>
        <p:spPr>
          <a:xfrm rot="5400000">
            <a:off x="5405621" y="4028632"/>
            <a:ext cx="334194" cy="2609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Picture 8" descr="Image result for hersen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765" y="5215786"/>
            <a:ext cx="680147" cy="53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maa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893" y="5820456"/>
            <a:ext cx="793985" cy="61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 rot="20301802">
            <a:off x="463682" y="4309286"/>
            <a:ext cx="3433069" cy="19389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i="1" dirty="0"/>
              <a:t>GLP-1-analogen</a:t>
            </a:r>
          </a:p>
          <a:p>
            <a:pPr marL="342900" indent="-342900">
              <a:buFontTx/>
              <a:buChar char="-"/>
            </a:pPr>
            <a:r>
              <a:rPr lang="nl-NL" sz="2400" i="1" dirty="0"/>
              <a:t>Minder snelle afbraak door DPP4</a:t>
            </a:r>
          </a:p>
          <a:p>
            <a:pPr marL="342900" indent="-342900">
              <a:buFontTx/>
              <a:buChar char="-"/>
            </a:pPr>
            <a:r>
              <a:rPr lang="nl-NL" sz="2400" i="1" dirty="0"/>
              <a:t>Werkt op pancreas alleen </a:t>
            </a:r>
            <a:r>
              <a:rPr lang="nl-NL" sz="2400" i="1" dirty="0" err="1"/>
              <a:t>icm</a:t>
            </a:r>
            <a:r>
              <a:rPr lang="nl-NL" sz="2400" i="1" dirty="0"/>
              <a:t> glucose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4783183" y="1573490"/>
            <a:ext cx="1318161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GLP1 analoog</a:t>
            </a:r>
          </a:p>
        </p:txBody>
      </p:sp>
    </p:spTree>
    <p:extLst>
      <p:ext uri="{BB962C8B-B14F-4D97-AF65-F5344CB8AC3E}">
        <p14:creationId xmlns:p14="http://schemas.microsoft.com/office/powerpoint/2010/main" val="222521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nl-NL" b="1" dirty="0"/>
              <a:t>Vraag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copy right SIR institute for PPP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19DBE379-9A6A-4F9B-8C69-6BF6B8ADA0F5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3256338" y="1487469"/>
            <a:ext cx="6054371" cy="33623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nl-NL" dirty="0"/>
              <a:t>Waarom val je bij het gebruik van een GLP-1 </a:t>
            </a:r>
            <a:r>
              <a:rPr lang="nl-NL" dirty="0" err="1"/>
              <a:t>agonist</a:t>
            </a:r>
            <a:r>
              <a:rPr lang="nl-NL" dirty="0"/>
              <a:t> wel af en </a:t>
            </a:r>
            <a:r>
              <a:rPr lang="nl-NL" u="sng" dirty="0"/>
              <a:t>niet</a:t>
            </a:r>
            <a:r>
              <a:rPr lang="nl-NL" dirty="0"/>
              <a:t> bij het gebruik van een DPP4 remmer?</a:t>
            </a:r>
          </a:p>
          <a:p>
            <a:pPr algn="ctr">
              <a:buNone/>
            </a:pPr>
            <a:endParaRPr lang="nl-NL" sz="1800" dirty="0"/>
          </a:p>
        </p:txBody>
      </p:sp>
      <p:pic>
        <p:nvPicPr>
          <p:cNvPr id="6" name="Afbeelding 5" descr="rasja.nl-invloed-van-cultuur-vraagteken-poppetj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3487" y="3671076"/>
            <a:ext cx="2000075" cy="23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631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nl-NL" dirty="0"/>
              <a:t>Verschil effect DPP4 </a:t>
            </a:r>
            <a:r>
              <a:rPr lang="nl-NL" dirty="0" err="1"/>
              <a:t>vs</a:t>
            </a:r>
            <a:r>
              <a:rPr lang="nl-NL" dirty="0"/>
              <a:t> GLP-1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DPP4 remmers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>
                <a:solidFill>
                  <a:srgbClr val="C00000"/>
                </a:solidFill>
              </a:rPr>
              <a:t>Fysiologische</a:t>
            </a:r>
            <a:r>
              <a:rPr lang="nl-NL" dirty="0"/>
              <a:t> GLP-1 concentraties -&gt;</a:t>
            </a:r>
          </a:p>
          <a:p>
            <a:pPr lvl="1"/>
            <a:r>
              <a:rPr lang="nl-NL" dirty="0"/>
              <a:t>Alleen werking op de pancreas, met als gevolg stimulering insulinesecretie + remming </a:t>
            </a:r>
            <a:r>
              <a:rPr lang="nl-NL" dirty="0" err="1"/>
              <a:t>glucagonafgifte</a:t>
            </a:r>
            <a:endParaRPr lang="nl-NL" dirty="0"/>
          </a:p>
          <a:p>
            <a:pPr lvl="1">
              <a:buNone/>
            </a:pP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/>
              <a:t>GLP-1 </a:t>
            </a:r>
            <a:r>
              <a:rPr lang="nl-NL" dirty="0" err="1"/>
              <a:t>agonisten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>
                <a:solidFill>
                  <a:srgbClr val="00B050"/>
                </a:solidFill>
              </a:rPr>
              <a:t>Farmacologische </a:t>
            </a:r>
            <a:r>
              <a:rPr lang="nl-NL" dirty="0"/>
              <a:t>GLP-1 concentraties (= veel hoger dan fysiologische) -&gt;</a:t>
            </a:r>
          </a:p>
          <a:p>
            <a:pPr lvl="1"/>
            <a:r>
              <a:rPr lang="nl-NL" dirty="0"/>
              <a:t>Werking op pancreas, EN</a:t>
            </a:r>
          </a:p>
          <a:p>
            <a:pPr lvl="1"/>
            <a:r>
              <a:rPr lang="nl-NL" dirty="0"/>
              <a:t>Remming </a:t>
            </a:r>
            <a:r>
              <a:rPr lang="nl-NL" dirty="0" err="1"/>
              <a:t>maagontlediging</a:t>
            </a:r>
            <a:endParaRPr lang="nl-NL" dirty="0"/>
          </a:p>
          <a:p>
            <a:pPr lvl="1"/>
            <a:r>
              <a:rPr lang="nl-NL" dirty="0"/>
              <a:t>Remming eetlust + voedselinname</a:t>
            </a:r>
          </a:p>
          <a:p>
            <a:pPr lvl="1"/>
            <a:endParaRPr lang="nl-NL" dirty="0"/>
          </a:p>
          <a:p>
            <a:pPr lvl="1">
              <a:buNone/>
            </a:pPr>
            <a:r>
              <a:rPr lang="nl-NL" dirty="0"/>
              <a:t>Gevolg: </a:t>
            </a:r>
            <a:r>
              <a:rPr lang="nl-NL" u="sng" dirty="0" err="1"/>
              <a:t>gewichts</a:t>
            </a:r>
            <a:r>
              <a:rPr lang="nl-NL" u="sng" dirty="0"/>
              <a:t> afname</a:t>
            </a:r>
          </a:p>
        </p:txBody>
      </p:sp>
      <p:pic>
        <p:nvPicPr>
          <p:cNvPr id="10" name="Afbeelding 9" descr="voeten-weegschaal-uitgeknipt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2144" y="5693342"/>
            <a:ext cx="1140020" cy="865643"/>
          </a:xfrm>
          <a:prstGeom prst="rect">
            <a:avLst/>
          </a:prstGeom>
        </p:spPr>
      </p:pic>
      <p:pic>
        <p:nvPicPr>
          <p:cNvPr id="11" name="Afbeelding 10" descr="pancre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32742" y="4624564"/>
            <a:ext cx="1310538" cy="99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GLP-1 -agonisten	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Subcutaan</a:t>
            </a:r>
          </a:p>
          <a:p>
            <a:r>
              <a:rPr lang="nl-NL" sz="3200" dirty="0"/>
              <a:t>1xdaags, 2x daags, 1x/week</a:t>
            </a:r>
          </a:p>
          <a:p>
            <a:r>
              <a:rPr lang="nl-NL" sz="3200" dirty="0"/>
              <a:t>Hba1c </a:t>
            </a:r>
            <a:r>
              <a:rPr lang="nl-NL" sz="3200" dirty="0">
                <a:sym typeface="Wingdings" panose="05000000000000000000" pitchFamily="2" charset="2"/>
              </a:rPr>
              <a:t></a:t>
            </a:r>
            <a:r>
              <a:rPr lang="nl-NL" sz="3200" dirty="0"/>
              <a:t> 11 </a:t>
            </a:r>
            <a:r>
              <a:rPr lang="nl-NL" sz="3200" dirty="0" err="1"/>
              <a:t>mmol</a:t>
            </a:r>
            <a:r>
              <a:rPr lang="nl-NL" sz="3200" dirty="0"/>
              <a:t>/mol</a:t>
            </a:r>
          </a:p>
          <a:p>
            <a:endParaRPr lang="nl-NL" sz="3200" dirty="0"/>
          </a:p>
          <a:p>
            <a:r>
              <a:rPr lang="nl-NL" sz="3200" dirty="0">
                <a:sym typeface="Wingdings" panose="05000000000000000000" pitchFamily="2" charset="2"/>
              </a:rPr>
              <a:t>Gewichtsafname 0,7 -2,5 </a:t>
            </a:r>
            <a:r>
              <a:rPr lang="nl-NL" sz="3200" dirty="0" err="1">
                <a:sym typeface="Wingdings" panose="05000000000000000000" pitchFamily="2" charset="2"/>
              </a:rPr>
              <a:t>tov</a:t>
            </a:r>
            <a:r>
              <a:rPr lang="nl-NL" sz="3200" dirty="0">
                <a:sym typeface="Wingdings" panose="05000000000000000000" pitchFamily="2" charset="2"/>
              </a:rPr>
              <a:t> placebo </a:t>
            </a:r>
          </a:p>
          <a:p>
            <a:pPr marL="45720" indent="0">
              <a:buNone/>
            </a:pPr>
            <a:r>
              <a:rPr lang="nl-NL" sz="3200" dirty="0">
                <a:sym typeface="Wingdings" panose="05000000000000000000" pitchFamily="2" charset="2"/>
              </a:rPr>
              <a:t>	(3,3 – 6 </a:t>
            </a:r>
            <a:r>
              <a:rPr lang="nl-NL" sz="3200" dirty="0" err="1">
                <a:sym typeface="Wingdings" panose="05000000000000000000" pitchFamily="2" charset="2"/>
              </a:rPr>
              <a:t>tov</a:t>
            </a:r>
            <a:r>
              <a:rPr lang="nl-NL" sz="3200" dirty="0">
                <a:sym typeface="Wingdings" panose="05000000000000000000" pitchFamily="2" charset="2"/>
              </a:rPr>
              <a:t> insuline)</a:t>
            </a:r>
          </a:p>
        </p:txBody>
      </p:sp>
    </p:spTree>
    <p:extLst>
      <p:ext uri="{BB962C8B-B14F-4D97-AF65-F5344CB8AC3E}">
        <p14:creationId xmlns:p14="http://schemas.microsoft.com/office/powerpoint/2010/main" val="3866157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Bijwerkingen--Interacties--Contra-indicaties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BW:	gastro-intestinale klachten, zoals misselijkheid en diarree. </a:t>
            </a:r>
          </a:p>
          <a:p>
            <a:pPr marL="274320" lvl="1" indent="0">
              <a:buNone/>
            </a:pPr>
            <a:r>
              <a:rPr lang="nl-NL" dirty="0"/>
              <a:t>	</a:t>
            </a:r>
            <a:r>
              <a:rPr lang="nl-NL" dirty="0" err="1"/>
              <a:t>hypoglykemieën</a:t>
            </a:r>
            <a:r>
              <a:rPr lang="nl-NL" dirty="0"/>
              <a:t> m.n. bij gelijktijdig gebruik SU-derivaat of insuline </a:t>
            </a:r>
          </a:p>
          <a:p>
            <a:pPr marL="274320" lvl="1" indent="0">
              <a:buNone/>
            </a:pPr>
            <a:endParaRPr lang="nl-NL" dirty="0"/>
          </a:p>
          <a:p>
            <a:r>
              <a:rPr lang="nl-NL" dirty="0"/>
              <a:t>IA:	GLP1-agonisten kunnen de maaglediging vertragen. </a:t>
            </a:r>
          </a:p>
          <a:p>
            <a:pPr marL="0" indent="0">
              <a:buNone/>
            </a:pPr>
            <a:r>
              <a:rPr lang="nl-NL" dirty="0"/>
              <a:t>	</a:t>
            </a:r>
          </a:p>
          <a:p>
            <a:r>
              <a:rPr lang="nl-NL" dirty="0"/>
              <a:t>CI:	ernstige gastro-intestinale aandoeningen  (</a:t>
            </a:r>
            <a:r>
              <a:rPr lang="nl-NL" dirty="0" err="1"/>
              <a:t>gastroparese</a:t>
            </a:r>
            <a:r>
              <a:rPr lang="nl-NL" dirty="0"/>
              <a:t>), 	pancreatitis</a:t>
            </a:r>
          </a:p>
          <a:p>
            <a:pPr marL="274320" lvl="1" indent="0">
              <a:buNone/>
            </a:pPr>
            <a:endParaRPr lang="nl-NL" dirty="0"/>
          </a:p>
          <a:p>
            <a:pPr marL="27432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43983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Veiligheid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Cardiovasculaire risico’s</a:t>
            </a:r>
          </a:p>
          <a:p>
            <a:endParaRPr lang="nl-NL" dirty="0"/>
          </a:p>
          <a:p>
            <a:pPr lvl="1"/>
            <a:r>
              <a:rPr lang="nl-NL" sz="2800" dirty="0"/>
              <a:t>Veel studies – moeilijk onderling vergelijkbaar</a:t>
            </a:r>
          </a:p>
          <a:p>
            <a:pPr lvl="1"/>
            <a:r>
              <a:rPr lang="nl-NL" sz="2800" dirty="0" err="1"/>
              <a:t>Liraglutide</a:t>
            </a:r>
            <a:r>
              <a:rPr lang="nl-NL" sz="2800" dirty="0"/>
              <a:t> (</a:t>
            </a:r>
            <a:r>
              <a:rPr lang="nl-NL" sz="2800" dirty="0" err="1"/>
              <a:t>Victoza</a:t>
            </a:r>
            <a:r>
              <a:rPr lang="nl-NL" sz="2800" dirty="0"/>
              <a:t>) lijkt op dit moment de meest veilige </a:t>
            </a:r>
            <a:r>
              <a:rPr lang="nl-NL" sz="2800" dirty="0" err="1"/>
              <a:t>wb</a:t>
            </a:r>
            <a:r>
              <a:rPr lang="nl-NL" sz="2800" dirty="0"/>
              <a:t> HVZ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u="sng" dirty="0"/>
              <a:t>Lange termijn risico onzeker</a:t>
            </a:r>
            <a:r>
              <a:rPr lang="nl-NL" dirty="0"/>
              <a:t>: </a:t>
            </a:r>
          </a:p>
          <a:p>
            <a:pPr marL="0" indent="0">
              <a:buNone/>
            </a:pPr>
            <a:r>
              <a:rPr lang="nl-NL" dirty="0"/>
              <a:t>	galstenen, retinopathie, schildklier- en pancreascarcinoom</a:t>
            </a:r>
          </a:p>
        </p:txBody>
      </p:sp>
    </p:spTree>
    <p:extLst>
      <p:ext uri="{BB962C8B-B14F-4D97-AF65-F5344CB8AC3E}">
        <p14:creationId xmlns:p14="http://schemas.microsoft.com/office/powerpoint/2010/main" val="2107615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Behandeldoelen</a:t>
            </a:r>
          </a:p>
          <a:p>
            <a:r>
              <a:rPr lang="nl-NL" dirty="0"/>
              <a:t>Zorg op maat</a:t>
            </a:r>
          </a:p>
          <a:p>
            <a:pPr lvl="1"/>
            <a:r>
              <a:rPr lang="nl-NL" dirty="0"/>
              <a:t>‘Nieuwe’ normaalwaarden</a:t>
            </a:r>
          </a:p>
          <a:p>
            <a:pPr lvl="1"/>
            <a:r>
              <a:rPr lang="nl-NL" dirty="0"/>
              <a:t>Nieuwe stappenplan</a:t>
            </a:r>
          </a:p>
          <a:p>
            <a:r>
              <a:rPr lang="nl-NL" dirty="0"/>
              <a:t>Insuline, DPP4 remmers, GLP1 agonisten</a:t>
            </a:r>
          </a:p>
          <a:p>
            <a:r>
              <a:rPr lang="nl-NL" dirty="0"/>
              <a:t>Overige middelen</a:t>
            </a:r>
          </a:p>
          <a:p>
            <a:r>
              <a:rPr lang="nl-NL" dirty="0"/>
              <a:t>casus</a:t>
            </a:r>
          </a:p>
          <a:p>
            <a:r>
              <a:rPr lang="nl-NL" dirty="0"/>
              <a:t>Discussie</a:t>
            </a:r>
          </a:p>
        </p:txBody>
      </p:sp>
    </p:spTree>
    <p:extLst>
      <p:ext uri="{BB962C8B-B14F-4D97-AF65-F5344CB8AC3E}">
        <p14:creationId xmlns:p14="http://schemas.microsoft.com/office/powerpoint/2010/main" val="10018106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Vergoeding en kosten GLP1-agonist</a:t>
            </a:r>
          </a:p>
        </p:txBody>
      </p:sp>
      <p:sp>
        <p:nvSpPr>
          <p:cNvPr id="4" name="Tijdelijke aanduiding voor inhoud 2" descr="textFieldBg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Font typeface="Times" pitchFamily="-108" charset="0"/>
              <a:defRPr sz="1600">
                <a:solidFill>
                  <a:schemeClr val="accent1"/>
                </a:solidFill>
                <a:latin typeface="+mn-lt"/>
                <a:ea typeface="+mn-ea"/>
                <a:cs typeface="Geneva"/>
              </a:defRPr>
            </a:lvl1pPr>
            <a:lvl2pPr marL="742950" indent="-285750"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Font typeface="Times" pitchFamily="-108" charset="0"/>
              <a:buChar char="•"/>
              <a:defRPr sz="1400">
                <a:solidFill>
                  <a:schemeClr val="accent1"/>
                </a:solidFill>
                <a:latin typeface="+mn-lt"/>
                <a:ea typeface="+mn-ea"/>
                <a:cs typeface="Geneva"/>
              </a:defRPr>
            </a:lvl2pPr>
            <a:lvl3pPr marL="1143000" indent="-228600"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Font typeface="Times" pitchFamily="-108" charset="0"/>
              <a:buChar char="•"/>
              <a:defRPr sz="1400">
                <a:solidFill>
                  <a:schemeClr val="accent1"/>
                </a:solidFill>
                <a:latin typeface="+mn-lt"/>
                <a:ea typeface="+mn-ea"/>
                <a:cs typeface="Geneva"/>
              </a:defRPr>
            </a:lvl3pPr>
            <a:lvl4pPr marL="1600200" indent="-228600"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Font typeface="Times" pitchFamily="-108" charset="0"/>
              <a:buChar char="•"/>
              <a:defRPr sz="1400">
                <a:solidFill>
                  <a:schemeClr val="accent1"/>
                </a:solidFill>
                <a:latin typeface="+mn-lt"/>
                <a:ea typeface="+mn-ea"/>
                <a:cs typeface="Geneva"/>
              </a:defRPr>
            </a:lvl4pPr>
            <a:lvl5pPr marL="2057400" indent="-228600"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Font typeface="Times" pitchFamily="-108" charset="0"/>
              <a:buChar char="•"/>
              <a:defRPr sz="1400">
                <a:solidFill>
                  <a:schemeClr val="accent1"/>
                </a:solidFill>
                <a:latin typeface="+mn-lt"/>
                <a:ea typeface="+mn-ea"/>
                <a:cs typeface="Geneva"/>
              </a:defRPr>
            </a:lvl5pPr>
            <a:lvl6pPr marL="2514600" indent="-228600"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accent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accent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accent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>
              <a:buFont typeface="Arial" charset="0"/>
              <a:buChar char="•"/>
            </a:pPr>
            <a:endParaRPr lang="nl-NL" altLang="nl-NL" sz="2400" dirty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nl-NL" altLang="nl-NL" sz="2400" dirty="0">
                <a:solidFill>
                  <a:schemeClr val="tx1"/>
                </a:solidFill>
              </a:rPr>
              <a:t>Vergoeding (</a:t>
            </a:r>
            <a:r>
              <a:rPr lang="nl-NL" altLang="nl-NL" sz="2400">
                <a:solidFill>
                  <a:schemeClr val="tx1"/>
                </a:solidFill>
              </a:rPr>
              <a:t>sinds juli </a:t>
            </a:r>
            <a:r>
              <a:rPr lang="nl-NL" altLang="nl-NL" sz="2400" dirty="0">
                <a:solidFill>
                  <a:schemeClr val="tx1"/>
                </a:solidFill>
              </a:rPr>
              <a:t>ook start door HUISARTS!)</a:t>
            </a:r>
            <a:endParaRPr lang="nl-NL" altLang="nl-NL" sz="2400" u="sng" dirty="0">
              <a:solidFill>
                <a:schemeClr val="tx1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altLang="nl-NL" sz="2400" dirty="0">
                <a:solidFill>
                  <a:schemeClr val="tx1"/>
                </a:solidFill>
              </a:rPr>
              <a:t>combinatie met metformine en SU-derivaat bij BMI ≥ 35 kg/m</a:t>
            </a:r>
            <a:r>
              <a:rPr lang="nl-NL" altLang="nl-NL" sz="2400" baseline="30000" dirty="0">
                <a:solidFill>
                  <a:schemeClr val="tx1"/>
                </a:solidFill>
              </a:rPr>
              <a:t>2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altLang="nl-NL" sz="2400" dirty="0">
                <a:solidFill>
                  <a:schemeClr val="tx1"/>
                </a:solidFill>
              </a:rPr>
              <a:t>combinatie met metformine (en SU-derivaat) en een basaal insuline bij BMI ≥ 30 kg/m</a:t>
            </a:r>
            <a:r>
              <a:rPr lang="nl-NL" altLang="nl-NL" sz="2400" baseline="30000" dirty="0">
                <a:solidFill>
                  <a:schemeClr val="tx1"/>
                </a:solidFill>
              </a:rPr>
              <a:t>2</a:t>
            </a:r>
            <a:r>
              <a:rPr lang="nl-NL" altLang="nl-NL" sz="2400" dirty="0">
                <a:solidFill>
                  <a:schemeClr val="tx1"/>
                </a:solidFill>
              </a:rPr>
              <a:t>, na ≥ 3 maanden behandeling optimaal getitreerd insuline</a:t>
            </a:r>
          </a:p>
          <a:p>
            <a:pPr>
              <a:buFont typeface="Arial" charset="0"/>
              <a:buChar char="•"/>
            </a:pPr>
            <a:endParaRPr lang="nl-NL" altLang="nl-NL" sz="2400" dirty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nl-NL" altLang="nl-NL" sz="2400" dirty="0">
                <a:solidFill>
                  <a:schemeClr val="tx1"/>
                </a:solidFill>
              </a:rPr>
              <a:t>Kosten: circa €300,- per 3 maanden </a:t>
            </a:r>
          </a:p>
        </p:txBody>
      </p:sp>
    </p:spTree>
    <p:extLst>
      <p:ext uri="{BB962C8B-B14F-4D97-AF65-F5344CB8AC3E}">
        <p14:creationId xmlns:p14="http://schemas.microsoft.com/office/powerpoint/2010/main" val="17709849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0623374"/>
              </p:ext>
            </p:extLst>
          </p:nvPr>
        </p:nvGraphicFramePr>
        <p:xfrm>
          <a:off x="190993" y="126999"/>
          <a:ext cx="11731832" cy="5988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5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8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3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93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25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59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759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58187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7998">
                <a:tc>
                  <a:txBody>
                    <a:bodyPr/>
                    <a:lstStyle/>
                    <a:p>
                      <a:r>
                        <a:rPr lang="nl-NL" sz="2200" b="0" i="1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nl-NL" sz="2200" b="0" i="1" dirty="0" err="1">
                          <a:effectLst/>
                        </a:rPr>
                        <a:t>Toedienings</a:t>
                      </a:r>
                      <a:endParaRPr lang="nl-NL" sz="2200" b="0" i="1" dirty="0">
                        <a:effectLst/>
                      </a:endParaRPr>
                    </a:p>
                    <a:p>
                      <a:r>
                        <a:rPr lang="nl-NL" sz="2200" b="0" i="1" dirty="0">
                          <a:effectLst/>
                        </a:rPr>
                        <a:t>route</a:t>
                      </a:r>
                      <a:endParaRPr lang="nl-NL" sz="220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nl-NL" sz="2200" b="0" i="1">
                          <a:effectLst/>
                        </a:rPr>
                        <a:t>HbA</a:t>
                      </a:r>
                      <a:r>
                        <a:rPr lang="nl-NL" sz="2200" b="0" i="1" baseline="-25000">
                          <a:effectLst/>
                        </a:rPr>
                        <a:t>1c</a:t>
                      </a:r>
                      <a:r>
                        <a:rPr lang="nl-NL" sz="2200" b="0" i="1">
                          <a:effectLst/>
                        </a:rPr>
                        <a:t>-daling</a:t>
                      </a:r>
                      <a:endParaRPr lang="nl-NL" sz="220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nl-NL" sz="2200" b="0" i="1" dirty="0">
                          <a:effectLst/>
                        </a:rPr>
                        <a:t>Kans op hypo</a:t>
                      </a:r>
                      <a:endParaRPr lang="nl-NL" sz="220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nl-NL" sz="2200" b="0" i="1" dirty="0">
                          <a:effectLst/>
                        </a:rPr>
                        <a:t>Effect op gewicht</a:t>
                      </a:r>
                      <a:endParaRPr lang="nl-NL" sz="220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nl-NL" sz="2200" b="0" i="1">
                          <a:effectLst/>
                        </a:rPr>
                        <a:t>Langetermijnveiligheid</a:t>
                      </a:r>
                      <a:endParaRPr lang="nl-NL" sz="220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nl-NL" sz="2200" b="0" i="1">
                          <a:effectLst/>
                        </a:rPr>
                        <a:t>Kosten*</a:t>
                      </a:r>
                      <a:endParaRPr lang="nl-NL" sz="2200">
                        <a:effectLst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1294">
                <a:tc>
                  <a:txBody>
                    <a:bodyPr/>
                    <a:lstStyle/>
                    <a:p>
                      <a:r>
                        <a:rPr lang="nl-NL" sz="2200">
                          <a:effectLst/>
                        </a:rPr>
                        <a:t>(Middel)langwerkende insuline (bij voorkeur NPH-insuline)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effectLst/>
                        </a:rPr>
                        <a:t>SC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nl-NL" sz="2200" dirty="0">
                          <a:effectLst/>
                        </a:rPr>
                        <a:t>&gt; 18 </a:t>
                      </a:r>
                      <a:r>
                        <a:rPr lang="nl-NL" sz="2200" dirty="0" err="1">
                          <a:effectLst/>
                        </a:rPr>
                        <a:t>mmol</a:t>
                      </a:r>
                      <a:r>
                        <a:rPr lang="nl-NL" sz="2200" dirty="0">
                          <a:effectLst/>
                        </a:rPr>
                        <a:t>/mol</a:t>
                      </a:r>
                    </a:p>
                  </a:txBody>
                  <a:tcPr marL="47625" marR="47625" marT="47625" marB="476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effectLst/>
                        </a:rPr>
                        <a:t>Matig</a:t>
                      </a:r>
                    </a:p>
                  </a:txBody>
                  <a:tcPr marL="47625" marR="47625" marT="47625" marB="4762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>
                          <a:effectLst/>
                        </a:rPr>
                        <a:t>Toename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nl-NL" sz="2200" dirty="0">
                          <a:effectLst/>
                        </a:rPr>
                        <a:t>Goed</a:t>
                      </a:r>
                    </a:p>
                  </a:txBody>
                  <a:tcPr marL="47625" marR="47625" marT="47625" marB="476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dirty="0">
                          <a:effectLst/>
                        </a:rPr>
                        <a:t>Matig </a:t>
                      </a:r>
                    </a:p>
                    <a:p>
                      <a:r>
                        <a:rPr lang="nl-NL" sz="2200" dirty="0">
                          <a:effectLst/>
                        </a:rPr>
                        <a:t>(incl. aanvullende kosten)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9180">
                <a:tc>
                  <a:txBody>
                    <a:bodyPr/>
                    <a:lstStyle/>
                    <a:p>
                      <a:r>
                        <a:rPr lang="nl-NL" sz="2200">
                          <a:effectLst/>
                        </a:rPr>
                        <a:t>DPP-4-remmers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effectLst/>
                        </a:rPr>
                        <a:t>Oraal</a:t>
                      </a:r>
                    </a:p>
                  </a:txBody>
                  <a:tcPr marL="47625" marR="47625" marT="47625" marB="476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>
                          <a:effectLst/>
                        </a:rPr>
                        <a:t>7-9 mmol/mol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effectLst/>
                        </a:rPr>
                        <a:t>Geen</a:t>
                      </a:r>
                    </a:p>
                  </a:txBody>
                  <a:tcPr marL="47625" marR="47625" marT="47625" marB="476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>
                          <a:effectLst/>
                        </a:rPr>
                        <a:t>Toename (gering)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nl-NL" sz="2200" dirty="0">
                          <a:effectLst/>
                        </a:rPr>
                        <a:t>Waarschijnlijk goed</a:t>
                      </a:r>
                    </a:p>
                  </a:txBody>
                  <a:tcPr marL="47625" marR="47625" marT="47625" marB="4762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>
                          <a:effectLst/>
                        </a:rPr>
                        <a:t>Matig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2085">
                <a:tc>
                  <a:txBody>
                    <a:bodyPr/>
                    <a:lstStyle/>
                    <a:p>
                      <a:r>
                        <a:rPr lang="nl-NL" sz="2200">
                          <a:effectLst/>
                        </a:rPr>
                        <a:t>GLP-1-receptoragonisten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effectLst/>
                        </a:rPr>
                        <a:t>SC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nl-NL" sz="2200">
                          <a:effectLst/>
                        </a:rPr>
                        <a:t>11-18 mmol/mol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effectLst/>
                        </a:rPr>
                        <a:t>Geen</a:t>
                      </a:r>
                    </a:p>
                  </a:txBody>
                  <a:tcPr marL="47625" marR="47625" marT="47625" marB="476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dirty="0">
                          <a:effectLst/>
                        </a:rPr>
                        <a:t>Afname</a:t>
                      </a:r>
                    </a:p>
                  </a:txBody>
                  <a:tcPr marL="47625" marR="47625" marT="47625" marB="476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dirty="0">
                          <a:effectLst/>
                        </a:rPr>
                        <a:t>Waarschijnlijk goed</a:t>
                      </a:r>
                    </a:p>
                  </a:txBody>
                  <a:tcPr marL="47625" marR="47625" marT="47625" marB="4762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dirty="0">
                          <a:effectLst/>
                        </a:rPr>
                        <a:t>Zeer hoog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02006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Kom je daar niet mee uit?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Acarbose</a:t>
            </a:r>
          </a:p>
          <a:p>
            <a:r>
              <a:rPr lang="nl-NL" dirty="0"/>
              <a:t>SGLT2 remmers</a:t>
            </a:r>
          </a:p>
          <a:p>
            <a:r>
              <a:rPr lang="nl-NL" dirty="0" err="1"/>
              <a:t>Pioglitazon</a:t>
            </a:r>
            <a:endParaRPr lang="nl-NL" dirty="0"/>
          </a:p>
          <a:p>
            <a:r>
              <a:rPr lang="nl-NL" dirty="0" err="1"/>
              <a:t>Repaglinide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76317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095139"/>
              </p:ext>
            </p:extLst>
          </p:nvPr>
        </p:nvGraphicFramePr>
        <p:xfrm>
          <a:off x="486891" y="617517"/>
          <a:ext cx="10866912" cy="5367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2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2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24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24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524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54227">
                <a:tc>
                  <a:txBody>
                    <a:bodyPr/>
                    <a:lstStyle/>
                    <a:p>
                      <a:r>
                        <a:rPr lang="nl-NL" b="0" i="1" dirty="0">
                          <a:effectLst/>
                        </a:rPr>
                        <a:t> </a:t>
                      </a:r>
                      <a:endParaRPr lang="nl-NL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 gridSpan="6">
                  <a:txBody>
                    <a:bodyPr/>
                    <a:lstStyle/>
                    <a:p>
                      <a:r>
                        <a:rPr lang="nl-NL" b="0" i="1">
                          <a:effectLst/>
                        </a:rPr>
                        <a:t>Beknopte weergave kenmerken</a:t>
                      </a:r>
                      <a:endParaRPr lang="nl-NL">
                        <a:effectLst/>
                      </a:endParaRPr>
                    </a:p>
                  </a:txBody>
                  <a:tcPr marL="47625" marR="47625" marT="47625" marB="47625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2280">
                <a:tc>
                  <a:txBody>
                    <a:bodyPr/>
                    <a:lstStyle/>
                    <a:p>
                      <a:r>
                        <a:rPr lang="nl-NL" b="0" i="1">
                          <a:effectLst/>
                        </a:rPr>
                        <a:t> </a:t>
                      </a:r>
                      <a:endParaRPr lang="nl-NL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nl-NL" b="0" i="1">
                          <a:effectLst/>
                        </a:rPr>
                        <a:t>Toedieningsroute</a:t>
                      </a:r>
                      <a:endParaRPr lang="nl-NL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nl-NL" b="0" i="1">
                          <a:effectLst/>
                        </a:rPr>
                        <a:t>HbA</a:t>
                      </a:r>
                      <a:r>
                        <a:rPr lang="nl-NL" b="0" i="1" baseline="-25000">
                          <a:effectLst/>
                        </a:rPr>
                        <a:t>lc</a:t>
                      </a:r>
                      <a:r>
                        <a:rPr lang="nl-NL" b="0" i="1">
                          <a:effectLst/>
                        </a:rPr>
                        <a:t>-daling</a:t>
                      </a:r>
                      <a:endParaRPr lang="nl-NL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nl-NL" b="0" i="1">
                          <a:effectLst/>
                        </a:rPr>
                        <a:t>Kans op hypoglykemieën</a:t>
                      </a:r>
                      <a:endParaRPr lang="nl-NL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nl-NL" b="0" i="1">
                          <a:effectLst/>
                        </a:rPr>
                        <a:t>Effect op gewicht</a:t>
                      </a:r>
                      <a:endParaRPr lang="nl-NL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nl-NL" b="0" i="1">
                          <a:effectLst/>
                        </a:rPr>
                        <a:t>Langetermijnveiligheid</a:t>
                      </a:r>
                      <a:endParaRPr lang="nl-NL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nl-NL" b="0" i="1">
                          <a:effectLst/>
                        </a:rPr>
                        <a:t>Kosten*</a:t>
                      </a:r>
                      <a:endParaRPr lang="nl-NL">
                        <a:effectLst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2304">
                <a:tc>
                  <a:txBody>
                    <a:bodyPr/>
                    <a:lstStyle/>
                    <a:p>
                      <a:r>
                        <a:rPr lang="nl-NL">
                          <a:effectLst/>
                        </a:rPr>
                        <a:t>Acarbose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effectLst/>
                        </a:rPr>
                        <a:t>Oraal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nl-NL">
                          <a:effectLst/>
                        </a:rPr>
                        <a:t>8-9 mmol/mol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nl-NL">
                          <a:effectLst/>
                        </a:rPr>
                        <a:t>Geen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nl-NL">
                          <a:effectLst/>
                        </a:rPr>
                        <a:t>Geen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nl-NL">
                          <a:effectLst/>
                        </a:rPr>
                        <a:t>Goed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effectLst/>
                        </a:rPr>
                        <a:t>Matig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2304">
                <a:tc>
                  <a:txBody>
                    <a:bodyPr/>
                    <a:lstStyle/>
                    <a:p>
                      <a:r>
                        <a:rPr lang="nl-NL" dirty="0">
                          <a:effectLst/>
                        </a:rPr>
                        <a:t>SGLT-2-remmers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nl-NL">
                          <a:effectLst/>
                        </a:rPr>
                        <a:t>Oraal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nl-NL">
                          <a:effectLst/>
                        </a:rPr>
                        <a:t>7-9 mmol/mol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nl-NL">
                          <a:effectLst/>
                        </a:rPr>
                        <a:t>Geen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nl-NL">
                          <a:effectLst/>
                        </a:rPr>
                        <a:t>Afname (gering)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nl-NL">
                          <a:effectLst/>
                        </a:rPr>
                        <a:t>Onbekend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nl-NL">
                          <a:effectLst/>
                        </a:rPr>
                        <a:t>Matig/hoog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2304">
                <a:tc>
                  <a:txBody>
                    <a:bodyPr/>
                    <a:lstStyle/>
                    <a:p>
                      <a:r>
                        <a:rPr lang="nl-NL" dirty="0" err="1">
                          <a:effectLst/>
                        </a:rPr>
                        <a:t>Pioglitazon</a:t>
                      </a:r>
                      <a:endParaRPr lang="nl-NL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nl-NL">
                          <a:effectLst/>
                        </a:rPr>
                        <a:t>Oraal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nl-NL">
                          <a:effectLst/>
                        </a:rPr>
                        <a:t>9-11 mmol/mol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nl-NL">
                          <a:effectLst/>
                        </a:rPr>
                        <a:t>Geen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nl-NL">
                          <a:effectLst/>
                        </a:rPr>
                        <a:t>Toename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nl-NL">
                          <a:effectLst/>
                        </a:rPr>
                        <a:t>Slecht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nl-NL">
                          <a:effectLst/>
                        </a:rPr>
                        <a:t>Laag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227">
                <a:tc>
                  <a:txBody>
                    <a:bodyPr/>
                    <a:lstStyle/>
                    <a:p>
                      <a:r>
                        <a:rPr lang="nl-NL">
                          <a:effectLst/>
                        </a:rPr>
                        <a:t>Repaglinide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nl-NL">
                          <a:effectLst/>
                        </a:rPr>
                        <a:t>Oraal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nl-NL">
                          <a:effectLst/>
                        </a:rPr>
                        <a:t>11 mmol/mol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nl-NL">
                          <a:effectLst/>
                        </a:rPr>
                        <a:t>Klein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nl-NL">
                          <a:effectLst/>
                        </a:rPr>
                        <a:t>Toename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nl-NL">
                          <a:effectLst/>
                        </a:rPr>
                        <a:t>Goed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effectLst/>
                        </a:rPr>
                        <a:t>Laag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68127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4444" y="65314"/>
            <a:ext cx="10058397" cy="6792686"/>
          </a:xfrm>
        </p:spPr>
        <p:txBody>
          <a:bodyPr>
            <a:normAutofit lnSpcReduction="10000"/>
          </a:bodyPr>
          <a:lstStyle/>
          <a:p>
            <a:r>
              <a:rPr lang="nl-NL" dirty="0"/>
              <a:t>Acarbose: flatulentie/ GI bijwerkingen</a:t>
            </a:r>
          </a:p>
          <a:p>
            <a:endParaRPr lang="nl-NL" dirty="0"/>
          </a:p>
          <a:p>
            <a:r>
              <a:rPr lang="nl-NL" dirty="0"/>
              <a:t>SGLT2: </a:t>
            </a:r>
          </a:p>
          <a:p>
            <a:pPr lvl="1"/>
            <a:r>
              <a:rPr lang="nl-NL" dirty="0"/>
              <a:t>Verlaagt RR gewicht en Hba1c</a:t>
            </a:r>
          </a:p>
          <a:p>
            <a:pPr lvl="1"/>
            <a:r>
              <a:rPr lang="nl-NL" dirty="0"/>
              <a:t>1 ook beschermend voor HVZ</a:t>
            </a:r>
          </a:p>
          <a:p>
            <a:pPr lvl="1"/>
            <a:r>
              <a:rPr lang="nl-NL" dirty="0"/>
              <a:t>Helaas: amputaties, </a:t>
            </a:r>
            <a:r>
              <a:rPr lang="nl-NL" dirty="0" err="1"/>
              <a:t>euglycemische</a:t>
            </a:r>
            <a:r>
              <a:rPr lang="nl-NL" dirty="0"/>
              <a:t> </a:t>
            </a:r>
            <a:r>
              <a:rPr lang="nl-NL" dirty="0" err="1"/>
              <a:t>keto-acidose</a:t>
            </a:r>
            <a:r>
              <a:rPr lang="nl-NL" dirty="0"/>
              <a:t>, acute </a:t>
            </a:r>
            <a:r>
              <a:rPr lang="nl-NL" dirty="0" err="1"/>
              <a:t>nierschade</a:t>
            </a:r>
            <a:endParaRPr lang="nl-NL" dirty="0"/>
          </a:p>
          <a:p>
            <a:pPr lvl="1"/>
            <a:endParaRPr lang="nl-NL" dirty="0"/>
          </a:p>
          <a:p>
            <a:r>
              <a:rPr lang="nl-NL" dirty="0" err="1"/>
              <a:t>Pioglitazon</a:t>
            </a:r>
            <a:r>
              <a:rPr lang="nl-NL" dirty="0"/>
              <a:t>: </a:t>
            </a:r>
          </a:p>
          <a:p>
            <a:pPr lvl="1"/>
            <a:r>
              <a:rPr lang="nl-NL" dirty="0"/>
              <a:t>Verhoogde kans fracturen</a:t>
            </a:r>
          </a:p>
          <a:p>
            <a:pPr lvl="1"/>
            <a:r>
              <a:rPr lang="nl-NL" dirty="0"/>
              <a:t>Verhoogde kans op blaaskanker, hartfalen, pneumonie</a:t>
            </a:r>
          </a:p>
          <a:p>
            <a:pPr lvl="1"/>
            <a:endParaRPr lang="nl-NL" dirty="0"/>
          </a:p>
          <a:p>
            <a:r>
              <a:rPr lang="nl-NL" dirty="0" err="1"/>
              <a:t>Repaglinide</a:t>
            </a:r>
            <a:r>
              <a:rPr lang="nl-NL" dirty="0"/>
              <a:t>: </a:t>
            </a:r>
          </a:p>
          <a:p>
            <a:pPr lvl="1"/>
            <a:r>
              <a:rPr lang="nl-NL" dirty="0"/>
              <a:t>lijkt op SU derivaat, maar werkt sneller, niet eten op vaste tijden.</a:t>
            </a:r>
          </a:p>
          <a:p>
            <a:pPr marL="0" indent="0">
              <a:buNone/>
            </a:pPr>
            <a:r>
              <a:rPr lang="nl-NL" dirty="0"/>
              <a:t>   </a:t>
            </a:r>
            <a:r>
              <a:rPr lang="nl-NL" sz="2400" dirty="0"/>
              <a:t>maar met SU derivaat </a:t>
            </a:r>
          </a:p>
          <a:p>
            <a:pPr lvl="1"/>
            <a:r>
              <a:rPr lang="nl-NL" dirty="0"/>
              <a:t>meer ervaring</a:t>
            </a:r>
          </a:p>
          <a:p>
            <a:pPr lvl="1"/>
            <a:r>
              <a:rPr lang="nl-NL" dirty="0"/>
              <a:t>1xdaags doseren mogelijk</a:t>
            </a:r>
          </a:p>
          <a:p>
            <a:pPr lvl="1"/>
            <a:r>
              <a:rPr lang="nl-NL" dirty="0"/>
              <a:t>lagere kosten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57582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SGLT2-remmers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7777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rgbClr val="002060"/>
                </a:solidFill>
              </a:rPr>
              <a:t>SGLT-2 </a:t>
            </a:r>
          </a:p>
        </p:txBody>
      </p: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1524000" y="1739900"/>
            <a:ext cx="9144000" cy="5006090"/>
            <a:chOff x="174116" y="989567"/>
            <a:chExt cx="8483173" cy="4871457"/>
          </a:xfrm>
        </p:grpSpPr>
        <p:pic>
          <p:nvPicPr>
            <p:cNvPr id="8" name="Picture 13" descr="04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46219" y="3491069"/>
              <a:ext cx="1444633" cy="1072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9" descr="07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36285" y="4123202"/>
              <a:ext cx="1078903" cy="1438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8" descr="05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81204" y="2328628"/>
              <a:ext cx="359634" cy="1438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 descr="kidney_revised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4116" y="989567"/>
              <a:ext cx="1995152" cy="2015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39"/>
            <p:cNvGrpSpPr>
              <a:grpSpLocks/>
            </p:cNvGrpSpPr>
            <p:nvPr/>
          </p:nvGrpSpPr>
          <p:grpSpPr bwMode="auto">
            <a:xfrm>
              <a:off x="1443784" y="2690873"/>
              <a:ext cx="452199" cy="822017"/>
              <a:chOff x="1602175" y="2626425"/>
              <a:chExt cx="452199" cy="822017"/>
            </a:xfrm>
          </p:grpSpPr>
          <p:sp>
            <p:nvSpPr>
              <p:cNvPr id="29" name="Rectangle 4"/>
              <p:cNvSpPr/>
              <p:nvPr/>
            </p:nvSpPr>
            <p:spPr>
              <a:xfrm>
                <a:off x="1602681" y="2626716"/>
                <a:ext cx="155596" cy="92064"/>
              </a:xfrm>
              <a:prstGeom prst="rect">
                <a:avLst/>
              </a:prstGeom>
              <a:solidFill>
                <a:srgbClr val="00A5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0" name="Shape 30"/>
              <p:cNvCxnSpPr/>
              <p:nvPr/>
            </p:nvCxnSpPr>
            <p:spPr>
              <a:xfrm rot="16200000" flipV="1">
                <a:off x="1501955" y="2897305"/>
                <a:ext cx="730163" cy="373113"/>
              </a:xfrm>
              <a:prstGeom prst="bentConnector3">
                <a:avLst>
                  <a:gd name="adj1" fmla="val 1236"/>
                </a:avLst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55"/>
            <p:cNvGrpSpPr>
              <a:grpSpLocks/>
            </p:cNvGrpSpPr>
            <p:nvPr/>
          </p:nvGrpSpPr>
          <p:grpSpPr bwMode="auto">
            <a:xfrm>
              <a:off x="283669" y="4035617"/>
              <a:ext cx="1263823" cy="876196"/>
              <a:chOff x="241949" y="2985383"/>
              <a:chExt cx="1263823" cy="876196"/>
            </a:xfrm>
          </p:grpSpPr>
          <p:pic>
            <p:nvPicPr>
              <p:cNvPr id="25" name="Picture 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24742" t="61320" r="68671" b="28535"/>
              <a:stretch>
                <a:fillRect/>
              </a:stretch>
            </p:blipFill>
            <p:spPr bwMode="auto">
              <a:xfrm>
                <a:off x="325174" y="3132773"/>
                <a:ext cx="504056" cy="576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" name="Round Diagonal Corner Rectangle 8"/>
              <p:cNvSpPr/>
              <p:nvPr/>
            </p:nvSpPr>
            <p:spPr>
              <a:xfrm rot="16200000">
                <a:off x="435763" y="2791569"/>
                <a:ext cx="876196" cy="1263823"/>
              </a:xfrm>
              <a:prstGeom prst="round2DiagRect">
                <a:avLst/>
              </a:prstGeom>
              <a:noFill/>
              <a:ln w="28575">
                <a:solidFill>
                  <a:srgbClr val="00B0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7" name="TextBox 9"/>
              <p:cNvSpPr txBox="1">
                <a:spLocks noChangeArrowheads="1"/>
              </p:cNvSpPr>
              <p:nvPr/>
            </p:nvSpPr>
            <p:spPr bwMode="auto">
              <a:xfrm>
                <a:off x="677078" y="3131899"/>
                <a:ext cx="517173" cy="269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 i="1">
                    <a:cs typeface="Arial" pitchFamily="34" charset="0"/>
                  </a:rPr>
                  <a:t>SGLT2</a:t>
                </a:r>
              </a:p>
            </p:txBody>
          </p:sp>
          <p:sp>
            <p:nvSpPr>
              <p:cNvPr id="28" name="TextBox 10"/>
              <p:cNvSpPr txBox="1">
                <a:spLocks noChangeArrowheads="1"/>
              </p:cNvSpPr>
              <p:nvPr/>
            </p:nvSpPr>
            <p:spPr bwMode="auto">
              <a:xfrm>
                <a:off x="671745" y="3461856"/>
                <a:ext cx="622226" cy="269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 i="1">
                    <a:cs typeface="Arial" pitchFamily="34" charset="0"/>
                  </a:rPr>
                  <a:t>Glucose</a:t>
                </a:r>
              </a:p>
            </p:txBody>
          </p:sp>
        </p:grpSp>
        <p:pic>
          <p:nvPicPr>
            <p:cNvPr id="14" name="Picture 11" descr="02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03648" y="2276872"/>
              <a:ext cx="7253641" cy="3584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2" descr="01.png"/>
            <p:cNvPicPr>
              <a:picLocks noChangeAspect="1"/>
            </p:cNvPicPr>
            <p:nvPr/>
          </p:nvPicPr>
          <p:blipFill>
            <a:blip r:embed="rId9" cstate="print"/>
            <a:srcRect r="33176"/>
            <a:stretch>
              <a:fillRect/>
            </a:stretch>
          </p:blipFill>
          <p:spPr bwMode="auto">
            <a:xfrm>
              <a:off x="1531771" y="2352858"/>
              <a:ext cx="2680189" cy="2444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4"/>
            <p:cNvSpPr txBox="1">
              <a:spLocks noChangeArrowheads="1"/>
            </p:cNvSpPr>
            <p:nvPr/>
          </p:nvSpPr>
          <p:spPr bwMode="auto">
            <a:xfrm>
              <a:off x="2599573" y="1588023"/>
              <a:ext cx="3552335" cy="688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2000" i="1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Meerderheid glucose wordt gereabsorbeerd door SGLT2 (90%)</a:t>
              </a:r>
            </a:p>
          </p:txBody>
        </p:sp>
        <p:sp>
          <p:nvSpPr>
            <p:cNvPr id="17" name="TextBox 15"/>
            <p:cNvSpPr txBox="1">
              <a:spLocks noChangeArrowheads="1"/>
            </p:cNvSpPr>
            <p:nvPr/>
          </p:nvSpPr>
          <p:spPr bwMode="auto">
            <a:xfrm>
              <a:off x="3120477" y="3792726"/>
              <a:ext cx="1613088" cy="314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i="1">
                  <a:cs typeface="Arial" pitchFamily="34" charset="0"/>
                </a:rPr>
                <a:t>   </a:t>
              </a:r>
              <a:r>
                <a:rPr lang="en-US" sz="1500" b="1" i="1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Proximale tubulus</a:t>
              </a: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2966494" y="4354964"/>
              <a:ext cx="2313380" cy="1287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2000" i="1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Resterend glucose wordt  gereabsorbeerd door SGLT1 (10%)</a:t>
              </a:r>
            </a:p>
          </p:txBody>
        </p:sp>
        <p:sp>
          <p:nvSpPr>
            <p:cNvPr id="19" name="TextBox 17"/>
            <p:cNvSpPr txBox="1">
              <a:spLocks noChangeArrowheads="1"/>
            </p:cNvSpPr>
            <p:nvPr/>
          </p:nvSpPr>
          <p:spPr bwMode="auto">
            <a:xfrm>
              <a:off x="6461710" y="4283301"/>
              <a:ext cx="1392378" cy="1287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i="1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Minimaal tot geen glucose excretie</a:t>
              </a:r>
            </a:p>
          </p:txBody>
        </p:sp>
        <p:pic>
          <p:nvPicPr>
            <p:cNvPr id="20" name="Picture 20" descr="06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140980" y="4195210"/>
              <a:ext cx="359634" cy="1078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1"/>
            <p:cNvSpPr txBox="1">
              <a:spLocks noChangeArrowheads="1"/>
            </p:cNvSpPr>
            <p:nvPr/>
          </p:nvSpPr>
          <p:spPr bwMode="auto">
            <a:xfrm>
              <a:off x="1784935" y="5079381"/>
              <a:ext cx="786705" cy="569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i="1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Glucose</a:t>
              </a:r>
            </a:p>
            <a:p>
              <a:pPr algn="ctr"/>
              <a:r>
                <a:rPr lang="en-US" sz="1600" b="1" i="1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filtratie</a:t>
              </a:r>
            </a:p>
          </p:txBody>
        </p:sp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11" cstate="print"/>
            <a:srcRect l="24742" t="61320" r="68671" b="34875"/>
            <a:stretch>
              <a:fillRect/>
            </a:stretch>
          </p:blipFill>
          <p:spPr bwMode="auto">
            <a:xfrm>
              <a:off x="3896594" y="3518261"/>
              <a:ext cx="396000" cy="169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4" descr="03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587383" y="4855608"/>
              <a:ext cx="792415" cy="822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8" descr="01.png"/>
            <p:cNvPicPr>
              <a:picLocks noChangeAspect="1"/>
            </p:cNvPicPr>
            <p:nvPr/>
          </p:nvPicPr>
          <p:blipFill>
            <a:blip r:embed="rId9" cstate="print"/>
            <a:srcRect l="77199" t="50081"/>
            <a:stretch>
              <a:fillRect/>
            </a:stretch>
          </p:blipFill>
          <p:spPr bwMode="auto">
            <a:xfrm>
              <a:off x="4628238" y="3576994"/>
              <a:ext cx="914492" cy="1220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Copy right: S.Bakker Kaderarts Diabetes</a:t>
            </a:r>
          </a:p>
        </p:txBody>
      </p:sp>
    </p:spTree>
    <p:extLst>
      <p:ext uri="{BB962C8B-B14F-4D97-AF65-F5344CB8AC3E}">
        <p14:creationId xmlns:p14="http://schemas.microsoft.com/office/powerpoint/2010/main" val="37258060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1981200" y="177281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l-NL" sz="3600" b="1" dirty="0"/>
              <a:t>SGLT2 remmers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3600" dirty="0"/>
              <a:t> </a:t>
            </a:r>
            <a:r>
              <a:rPr lang="nl-NL" sz="3400" dirty="0"/>
              <a:t>verlagen Hba1c, gewicht en bloeddruk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3400" dirty="0"/>
              <a:t> ‘gunstige’ uitkomsten CVOT’s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3400" dirty="0"/>
              <a:t> zorgen veiligheid </a:t>
            </a:r>
            <a:r>
              <a:rPr lang="nl-NL" sz="3400" dirty="0" err="1"/>
              <a:t>ivm</a:t>
            </a:r>
            <a:r>
              <a:rPr lang="nl-NL" sz="3400" dirty="0"/>
              <a:t> risico op</a:t>
            </a:r>
          </a:p>
          <a:p>
            <a:pPr marL="0" indent="0">
              <a:buNone/>
            </a:pPr>
            <a:r>
              <a:rPr lang="nl-NL" sz="3400" dirty="0"/>
              <a:t>DKA en AKI. En amputaties bij canagliflozine</a:t>
            </a:r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0"/>
          <a:stretch/>
        </p:blipFill>
        <p:spPr>
          <a:xfrm>
            <a:off x="8390124" y="4947296"/>
            <a:ext cx="1820676" cy="170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3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Vergoeding en kosten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Vergoeding:</a:t>
            </a:r>
          </a:p>
          <a:p>
            <a:pPr lvl="1"/>
            <a:r>
              <a:rPr lang="nl-NL" dirty="0" err="1"/>
              <a:t>Empagliflozine</a:t>
            </a:r>
            <a:r>
              <a:rPr lang="nl-NL" dirty="0"/>
              <a:t>: alleen bij combinatie met metformine en metformine + SU-derivaat</a:t>
            </a:r>
          </a:p>
          <a:p>
            <a:pPr marL="274320" lvl="1" indent="0">
              <a:buNone/>
            </a:pPr>
            <a:endParaRPr lang="nl-NL" dirty="0"/>
          </a:p>
          <a:p>
            <a:pPr marL="274320" lvl="1" indent="0">
              <a:buNone/>
            </a:pPr>
            <a:r>
              <a:rPr lang="nl-NL" dirty="0"/>
              <a:t>Kosten: circa €140,- per 3 maanden</a:t>
            </a:r>
          </a:p>
          <a:p>
            <a:pPr marL="27432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87533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nl-NL" dirty="0"/>
              <a:t>Morbide obesitas</a:t>
            </a:r>
          </a:p>
        </p:txBody>
      </p:sp>
      <p:sp>
        <p:nvSpPr>
          <p:cNvPr id="23555" name="Tijdelijke aanduiding voor inhoud 4"/>
          <p:cNvSpPr>
            <a:spLocks noGrp="1"/>
          </p:cNvSpPr>
          <p:nvPr>
            <p:ph idx="1"/>
          </p:nvPr>
        </p:nvSpPr>
        <p:spPr>
          <a:xfrm>
            <a:off x="1981200" y="1896915"/>
            <a:ext cx="5079056" cy="4575392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nl-NL" sz="2600" dirty="0" err="1">
                <a:latin typeface="+mj-lt"/>
                <a:ea typeface="MS PGothic" charset="0"/>
              </a:rPr>
              <a:t>Dhr</a:t>
            </a:r>
            <a:r>
              <a:rPr lang="nl-NL" sz="2600" dirty="0">
                <a:latin typeface="+mj-lt"/>
                <a:ea typeface="MS PGothic" charset="0"/>
              </a:rPr>
              <a:t> C, 48 jaar</a:t>
            </a:r>
          </a:p>
          <a:p>
            <a:pPr marL="514350" indent="-457200"/>
            <a:r>
              <a:rPr lang="nl-NL" dirty="0">
                <a:ea typeface="MS PGothic" charset="0"/>
              </a:rPr>
              <a:t>DM2 sinds 5 jaar</a:t>
            </a:r>
          </a:p>
          <a:p>
            <a:pPr marL="514350" indent="-457200"/>
            <a:r>
              <a:rPr lang="nl-NL" dirty="0">
                <a:ea typeface="MS PGothic" charset="0"/>
              </a:rPr>
              <a:t>BMI: 40,5, CKD-epi &gt; 60 </a:t>
            </a:r>
          </a:p>
          <a:p>
            <a:pPr marL="514350" indent="-457200"/>
            <a:r>
              <a:rPr lang="nl-NL" dirty="0">
                <a:ea typeface="MS PGothic" charset="0"/>
              </a:rPr>
              <a:t>Geen comorbiditeit</a:t>
            </a:r>
          </a:p>
          <a:p>
            <a:pPr marL="514350" indent="-457200"/>
            <a:r>
              <a:rPr lang="nl-NL" dirty="0">
                <a:ea typeface="MS PGothic" charset="0"/>
              </a:rPr>
              <a:t>Leefstijl verbeteren lukt niet</a:t>
            </a:r>
          </a:p>
          <a:p>
            <a:pPr marL="514350" indent="-457200"/>
            <a:r>
              <a:rPr lang="nl-NL" dirty="0">
                <a:ea typeface="MS PGothic" charset="0"/>
              </a:rPr>
              <a:t>Metformine en </a:t>
            </a:r>
            <a:r>
              <a:rPr lang="nl-NL" dirty="0" err="1">
                <a:ea typeface="MS PGothic" charset="0"/>
              </a:rPr>
              <a:t>gliclazide</a:t>
            </a:r>
            <a:r>
              <a:rPr lang="nl-NL" dirty="0">
                <a:ea typeface="MS PGothic" charset="0"/>
              </a:rPr>
              <a:t> max</a:t>
            </a:r>
          </a:p>
          <a:p>
            <a:pPr marL="514350" indent="-457200"/>
            <a:r>
              <a:rPr lang="nl-NL" dirty="0">
                <a:ea typeface="MS PGothic" charset="0"/>
              </a:rPr>
              <a:t>HbA1c 62 mmol/mol </a:t>
            </a:r>
          </a:p>
          <a:p>
            <a:pPr marL="514350" indent="-457200"/>
            <a:r>
              <a:rPr lang="nl-NL" dirty="0">
                <a:ea typeface="MS PGothic" charset="0"/>
              </a:rPr>
              <a:t>Gehoord over nieuw middel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3"/>
          <a:stretch/>
        </p:blipFill>
        <p:spPr>
          <a:xfrm>
            <a:off x="7027985" y="2069123"/>
            <a:ext cx="3451027" cy="2895600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Copy right: S.Bakker Kaderarts Diabetes</a:t>
            </a:r>
          </a:p>
        </p:txBody>
      </p:sp>
    </p:spTree>
    <p:extLst>
      <p:ext uri="{BB962C8B-B14F-4D97-AF65-F5344CB8AC3E}">
        <p14:creationId xmlns:p14="http://schemas.microsoft.com/office/powerpoint/2010/main" val="3240070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nl-NL" dirty="0"/>
              <a:t>Behandeldoelen NHG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nl-NL" dirty="0"/>
              <a:t>Kans op </a:t>
            </a:r>
            <a:r>
              <a:rPr lang="nl-NL" dirty="0" err="1"/>
              <a:t>macrovasculaire</a:t>
            </a:r>
            <a:r>
              <a:rPr lang="nl-NL" dirty="0"/>
              <a:t> complicaties verkleinen</a:t>
            </a:r>
          </a:p>
          <a:p>
            <a:pPr marL="457200" lvl="1" indent="0">
              <a:buNone/>
            </a:pPr>
            <a:endParaRPr lang="nl-NL" dirty="0"/>
          </a:p>
          <a:p>
            <a:pPr lvl="1"/>
            <a:r>
              <a:rPr lang="nl-NL" dirty="0"/>
              <a:t>Kans op </a:t>
            </a:r>
            <a:r>
              <a:rPr lang="nl-NL" dirty="0" err="1"/>
              <a:t>microvasculaire</a:t>
            </a:r>
            <a:r>
              <a:rPr lang="nl-NL" dirty="0"/>
              <a:t> complicaties verkleinen</a:t>
            </a:r>
          </a:p>
          <a:p>
            <a:pPr marL="457200" lvl="1" indent="0">
              <a:buNone/>
            </a:pPr>
            <a:endParaRPr lang="nl-NL" dirty="0"/>
          </a:p>
          <a:p>
            <a:pPr lvl="1"/>
            <a:r>
              <a:rPr lang="nl-NL" dirty="0"/>
              <a:t>Kwaliteit van leven handhaven of verbeteren</a:t>
            </a:r>
          </a:p>
          <a:p>
            <a:pPr marL="457200" lvl="1" indent="0">
              <a:buNone/>
            </a:pPr>
            <a:endParaRPr lang="nl-NL" dirty="0"/>
          </a:p>
          <a:p>
            <a:pPr lvl="1"/>
            <a:r>
              <a:rPr lang="nl-NL" dirty="0"/>
              <a:t>Belasting van therapie zo gering mogelijk houden</a:t>
            </a:r>
          </a:p>
          <a:p>
            <a:pPr marL="457200" lvl="1" indent="0">
              <a:buNone/>
            </a:pPr>
            <a:endParaRPr lang="nl-NL" dirty="0"/>
          </a:p>
          <a:p>
            <a:pPr lvl="1"/>
            <a:r>
              <a:rPr lang="nl-NL" dirty="0"/>
              <a:t>Voorkómen van hypo- en hyperglykemie</a:t>
            </a:r>
          </a:p>
          <a:p>
            <a:endParaRPr lang="nl-NL" dirty="0"/>
          </a:p>
          <a:p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Copy right: S.Bakker Kaderarts Diabetes</a:t>
            </a:r>
          </a:p>
        </p:txBody>
      </p:sp>
      <p:sp>
        <p:nvSpPr>
          <p:cNvPr id="5" name="Afgeronde rechthoek 4"/>
          <p:cNvSpPr/>
          <p:nvPr/>
        </p:nvSpPr>
        <p:spPr>
          <a:xfrm>
            <a:off x="1128156" y="3270961"/>
            <a:ext cx="7481455" cy="1460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182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nl-NL" dirty="0"/>
              <a:t>Morbide obesitas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896915"/>
            <a:ext cx="8472245" cy="4575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verlaging van HbA1c met 10 mmol/mol</a:t>
            </a:r>
          </a:p>
          <a:p>
            <a:pPr marL="0" indent="0">
              <a:buNone/>
            </a:pPr>
            <a:r>
              <a:rPr lang="nl-NL" dirty="0"/>
              <a:t>BMI is: &gt; 35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 GLP1-RA is optie i.p.v. insuline</a:t>
            </a: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Copy right: S.Bakker Kaderarts Diabetes</a:t>
            </a:r>
          </a:p>
        </p:txBody>
      </p:sp>
    </p:spTree>
    <p:extLst>
      <p:ext uri="{BB962C8B-B14F-4D97-AF65-F5344CB8AC3E}">
        <p14:creationId xmlns:p14="http://schemas.microsoft.com/office/powerpoint/2010/main" val="285526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GLP1 analoog starten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/>
              <a:t>Liraglutide</a:t>
            </a:r>
            <a:r>
              <a:rPr lang="nl-NL" dirty="0"/>
              <a:t> (</a:t>
            </a:r>
            <a:r>
              <a:rPr lang="nl-NL" dirty="0" err="1"/>
              <a:t>Victoza</a:t>
            </a:r>
            <a:r>
              <a:rPr lang="nl-NL" dirty="0"/>
              <a:t>)</a:t>
            </a:r>
          </a:p>
          <a:p>
            <a:r>
              <a:rPr lang="nl-NL" dirty="0"/>
              <a:t>Start 		o,6</a:t>
            </a:r>
          </a:p>
          <a:p>
            <a:r>
              <a:rPr lang="nl-NL" dirty="0"/>
              <a:t>Na 2 </a:t>
            </a:r>
            <a:r>
              <a:rPr lang="nl-NL" dirty="0" err="1"/>
              <a:t>wkn</a:t>
            </a:r>
            <a:r>
              <a:rPr lang="nl-NL" dirty="0"/>
              <a:t>		1,2</a:t>
            </a:r>
          </a:p>
          <a:p>
            <a:r>
              <a:rPr lang="nl-NL" dirty="0" err="1"/>
              <a:t>Evt</a:t>
            </a:r>
            <a:r>
              <a:rPr lang="nl-NL" dirty="0"/>
              <a:t> na 3 </a:t>
            </a:r>
            <a:r>
              <a:rPr lang="nl-NL" dirty="0" err="1"/>
              <a:t>mnd</a:t>
            </a:r>
            <a:r>
              <a:rPr lang="nl-NL" dirty="0"/>
              <a:t>	1,8</a:t>
            </a:r>
          </a:p>
          <a:p>
            <a:endParaRPr lang="nl-NL" dirty="0"/>
          </a:p>
          <a:p>
            <a:r>
              <a:rPr lang="nl-NL" dirty="0"/>
              <a:t>Evalueren!</a:t>
            </a:r>
          </a:p>
          <a:p>
            <a:pPr marL="0" indent="0">
              <a:buNone/>
            </a:pPr>
            <a:r>
              <a:rPr lang="nl-NL" dirty="0"/>
              <a:t>Geen effect? </a:t>
            </a:r>
            <a:r>
              <a:rPr lang="nl-NL" dirty="0">
                <a:sym typeface="Wingdings" panose="05000000000000000000" pitchFamily="2" charset="2"/>
              </a:rPr>
              <a:t> stop GLP1, start insuline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738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(kwetsbare) oudere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7467" y="1600201"/>
            <a:ext cx="334606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6172200" y="1268761"/>
            <a:ext cx="4038600" cy="48574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Mevrouw, 80 jaar</a:t>
            </a:r>
          </a:p>
          <a:p>
            <a:pPr marL="0" indent="0">
              <a:buNone/>
            </a:pPr>
            <a:r>
              <a:rPr lang="nl-NL" dirty="0"/>
              <a:t>Sinds 26 jaar T2DM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“Ik word wel ouder maar geniet volop van het leven! Ik wil graag 100 worden!”.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Voorgeschiedenis:</a:t>
            </a:r>
          </a:p>
          <a:p>
            <a:pPr marL="0" indent="0">
              <a:buNone/>
            </a:pPr>
            <a:r>
              <a:rPr lang="nl-NL" dirty="0"/>
              <a:t>Myocardinfarct</a:t>
            </a:r>
          </a:p>
          <a:p>
            <a:pPr marL="0" indent="0">
              <a:buNone/>
            </a:pPr>
            <a:r>
              <a:rPr lang="nl-NL" dirty="0"/>
              <a:t>CNS</a:t>
            </a:r>
          </a:p>
          <a:p>
            <a:pPr marL="0" indent="0">
              <a:buNone/>
            </a:pPr>
            <a:r>
              <a:rPr lang="nl-NL" dirty="0"/>
              <a:t>Retinopathie</a:t>
            </a:r>
          </a:p>
          <a:p>
            <a:pPr marL="0" indent="0">
              <a:buNone/>
            </a:pPr>
            <a:r>
              <a:rPr lang="nl-NL" dirty="0"/>
              <a:t>Urine-incontinentie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Copy right: S.Bakker Kaderarts Diabetes</a:t>
            </a:r>
          </a:p>
        </p:txBody>
      </p:sp>
    </p:spTree>
    <p:extLst>
      <p:ext uri="{BB962C8B-B14F-4D97-AF65-F5344CB8AC3E}">
        <p14:creationId xmlns:p14="http://schemas.microsoft.com/office/powerpoint/2010/main" val="2473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(kwetsbare) oudere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412777"/>
            <a:ext cx="4038600" cy="47133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b="1" dirty="0"/>
              <a:t>Medicatie</a:t>
            </a:r>
          </a:p>
          <a:p>
            <a:pPr marL="0" indent="0">
              <a:buNone/>
            </a:pPr>
            <a:r>
              <a:rPr lang="nl-NL" dirty="0"/>
              <a:t>metformine 3dd500mg, </a:t>
            </a:r>
            <a:r>
              <a:rPr lang="nl-NL" dirty="0" err="1"/>
              <a:t>glimepiride</a:t>
            </a:r>
            <a:r>
              <a:rPr lang="nl-NL" dirty="0"/>
              <a:t> 1dd6mg, </a:t>
            </a:r>
            <a:r>
              <a:rPr lang="nl-NL" dirty="0" err="1"/>
              <a:t>trajenta</a:t>
            </a:r>
            <a:r>
              <a:rPr lang="nl-NL" dirty="0"/>
              <a:t> 1dd5mg, </a:t>
            </a:r>
          </a:p>
          <a:p>
            <a:pPr marL="0" indent="0">
              <a:buNone/>
            </a:pPr>
            <a:r>
              <a:rPr lang="nl-NL" dirty="0" err="1"/>
              <a:t>ascal</a:t>
            </a:r>
            <a:r>
              <a:rPr lang="nl-NL" dirty="0"/>
              <a:t> 80mg 1dd, </a:t>
            </a:r>
          </a:p>
          <a:p>
            <a:pPr marL="0" indent="0">
              <a:buNone/>
            </a:pPr>
            <a:r>
              <a:rPr lang="nl-NL" dirty="0"/>
              <a:t>furosemide 1dd20mg, </a:t>
            </a:r>
            <a:r>
              <a:rPr lang="nl-NL" dirty="0" err="1"/>
              <a:t>lisinopril</a:t>
            </a:r>
            <a:r>
              <a:rPr lang="nl-NL" dirty="0"/>
              <a:t> 1dd 40mg, metoprolol </a:t>
            </a:r>
            <a:r>
              <a:rPr lang="nl-NL" dirty="0" err="1"/>
              <a:t>ret</a:t>
            </a:r>
            <a:r>
              <a:rPr lang="nl-NL" dirty="0"/>
              <a:t> 1dd 100mg, nifedipine 1dd60mg </a:t>
            </a:r>
            <a:r>
              <a:rPr lang="nl-NL" dirty="0" err="1"/>
              <a:t>ret</a:t>
            </a:r>
            <a:r>
              <a:rPr lang="nl-NL" dirty="0"/>
              <a:t>, </a:t>
            </a:r>
            <a:r>
              <a:rPr lang="nl-NL" dirty="0" err="1"/>
              <a:t>pantoprazol</a:t>
            </a:r>
            <a:r>
              <a:rPr lang="nl-NL" dirty="0"/>
              <a:t> 1dd40mg, simvastatine 1dd20mg, </a:t>
            </a:r>
          </a:p>
          <a:p>
            <a:pPr marL="0" indent="0">
              <a:buNone/>
            </a:pPr>
            <a:r>
              <a:rPr lang="nl-NL" dirty="0"/>
              <a:t>D </a:t>
            </a:r>
            <a:r>
              <a:rPr lang="nl-NL" dirty="0" err="1"/>
              <a:t>Cura</a:t>
            </a:r>
            <a:r>
              <a:rPr lang="nl-NL" dirty="0"/>
              <a:t> 1x per maand 50000IE.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Copy right: S.Bakker Kaderarts Diabetes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003" y="1601369"/>
            <a:ext cx="3346994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3071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(kwetsbare) oudere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038600" cy="4925144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Jaarcontrole:</a:t>
            </a:r>
          </a:p>
          <a:p>
            <a:pPr marL="0" indent="0">
              <a:buNone/>
            </a:pPr>
            <a:r>
              <a:rPr lang="nl-NL" dirty="0"/>
              <a:t>“Gaat goed. Soms duizelig</a:t>
            </a:r>
          </a:p>
          <a:p>
            <a:pPr marL="0" indent="0">
              <a:buNone/>
            </a:pPr>
            <a:r>
              <a:rPr lang="nl-NL" dirty="0"/>
              <a:t>Helemaal geen last van de suiker”. “Ik wil niet spuiten”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RR 130/85</a:t>
            </a:r>
          </a:p>
          <a:p>
            <a:pPr marL="0" indent="0">
              <a:buNone/>
            </a:pPr>
            <a:r>
              <a:rPr lang="nl-NL" dirty="0"/>
              <a:t>BMI 31, buikomvang 105</a:t>
            </a:r>
          </a:p>
          <a:p>
            <a:pPr marL="0" indent="0">
              <a:buNone/>
            </a:pPr>
            <a:r>
              <a:rPr lang="nl-NL" dirty="0"/>
              <a:t>Voetonderzoek </a:t>
            </a:r>
            <a:r>
              <a:rPr lang="nl-NL" dirty="0" err="1"/>
              <a:t>gb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Copy right: S.Bakker Kaderarts Diabetes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003" y="1601369"/>
            <a:ext cx="3346994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4431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(kwetsbare) oudere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Lab waarden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HbA1c 68 ( was 74)</a:t>
            </a:r>
          </a:p>
          <a:p>
            <a:pPr marL="0" indent="0">
              <a:buNone/>
            </a:pPr>
            <a:r>
              <a:rPr lang="nl-NL" dirty="0"/>
              <a:t>CKD-epi 50</a:t>
            </a:r>
          </a:p>
          <a:p>
            <a:pPr marL="0" indent="0">
              <a:buNone/>
            </a:pPr>
            <a:r>
              <a:rPr lang="nl-NL" dirty="0"/>
              <a:t>LDL 1,3</a:t>
            </a:r>
          </a:p>
          <a:p>
            <a:pPr marL="0" indent="0">
              <a:buNone/>
            </a:pPr>
            <a:r>
              <a:rPr lang="nl-NL" dirty="0"/>
              <a:t>ACR 5,9</a:t>
            </a:r>
          </a:p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Copy right: S.Bakker Kaderarts Diabetes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003" y="1601369"/>
            <a:ext cx="3346994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0196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1628800"/>
            <a:ext cx="3346994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(kwetsbare) oudere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231904" y="1600201"/>
            <a:ext cx="532859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3200" dirty="0"/>
              <a:t>Wat gaat u doen?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Copy right: S.Bakker Kaderarts Diabetes</a:t>
            </a:r>
          </a:p>
        </p:txBody>
      </p:sp>
    </p:spTree>
    <p:extLst>
      <p:ext uri="{BB962C8B-B14F-4D97-AF65-F5344CB8AC3E}">
        <p14:creationId xmlns:p14="http://schemas.microsoft.com/office/powerpoint/2010/main" val="9610701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Overwegingen 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Grotere doel:</a:t>
            </a:r>
          </a:p>
          <a:p>
            <a:pPr marL="0" indent="0">
              <a:buNone/>
            </a:pPr>
            <a:r>
              <a:rPr lang="nl-NL" dirty="0"/>
              <a:t>Hyper-en hypoklachten voorkomen</a:t>
            </a:r>
          </a:p>
          <a:p>
            <a:pPr marL="0" indent="0">
              <a:buNone/>
            </a:pPr>
            <a:r>
              <a:rPr lang="nl-NL" dirty="0"/>
              <a:t>Hernieuwde HVZ voorkomen</a:t>
            </a:r>
          </a:p>
          <a:p>
            <a:pPr marL="0" indent="0">
              <a:buNone/>
            </a:pPr>
            <a:r>
              <a:rPr lang="nl-NL" dirty="0"/>
              <a:t>Vermindering nierfunctie beperken</a:t>
            </a:r>
          </a:p>
          <a:p>
            <a:pPr marL="0" indent="0">
              <a:buNone/>
            </a:pPr>
            <a:r>
              <a:rPr lang="nl-NL" dirty="0"/>
              <a:t>Voorkomen verdere </a:t>
            </a:r>
            <a:r>
              <a:rPr lang="nl-NL" dirty="0" err="1"/>
              <a:t>microvasculaire</a:t>
            </a:r>
            <a:r>
              <a:rPr lang="nl-NL" dirty="0"/>
              <a:t> schade</a:t>
            </a:r>
          </a:p>
          <a:p>
            <a:pPr marL="0" indent="0">
              <a:buNone/>
            </a:pPr>
            <a:r>
              <a:rPr lang="nl-NL" dirty="0"/>
              <a:t>Kwaliteit van leven.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Copy right: S.Bakker Kaderarts Diabetes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1" y="0"/>
            <a:ext cx="1889249" cy="255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780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1" y="0"/>
            <a:ext cx="1889249" cy="255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Overwegingen Casus 2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/>
              <a:t>Glucoseregulatie</a:t>
            </a:r>
          </a:p>
          <a:p>
            <a:r>
              <a:rPr lang="nl-NL" dirty="0"/>
              <a:t>Klein effect op </a:t>
            </a:r>
            <a:r>
              <a:rPr lang="nl-NL" dirty="0" err="1"/>
              <a:t>macrovasculaire</a:t>
            </a:r>
            <a:r>
              <a:rPr lang="nl-NL" dirty="0"/>
              <a:t> schade</a:t>
            </a:r>
          </a:p>
          <a:p>
            <a:r>
              <a:rPr lang="nl-NL" dirty="0"/>
              <a:t>Resistentie </a:t>
            </a:r>
            <a:r>
              <a:rPr lang="nl-NL" dirty="0" err="1"/>
              <a:t>vs</a:t>
            </a:r>
            <a:r>
              <a:rPr lang="nl-NL" dirty="0"/>
              <a:t> </a:t>
            </a:r>
            <a:r>
              <a:rPr lang="nl-NL" dirty="0" err="1"/>
              <a:t>betacelfalen</a:t>
            </a:r>
            <a:endParaRPr lang="nl-NL" dirty="0"/>
          </a:p>
          <a:p>
            <a:r>
              <a:rPr lang="nl-NL" dirty="0"/>
              <a:t>Streefwaarde 64-69</a:t>
            </a:r>
          </a:p>
          <a:p>
            <a:r>
              <a:rPr lang="nl-NL" dirty="0"/>
              <a:t>SU : omzetten </a:t>
            </a:r>
            <a:r>
              <a:rPr lang="nl-NL" dirty="0" err="1"/>
              <a:t>gliclazide</a:t>
            </a:r>
            <a:endParaRPr lang="nl-NL" dirty="0"/>
          </a:p>
          <a:p>
            <a:r>
              <a:rPr lang="nl-NL" dirty="0"/>
              <a:t>Nog effect </a:t>
            </a:r>
            <a:r>
              <a:rPr lang="nl-NL" dirty="0" err="1"/>
              <a:t>trajenta</a:t>
            </a:r>
            <a:r>
              <a:rPr lang="nl-NL" dirty="0"/>
              <a:t>? ( DPP4)</a:t>
            </a:r>
          </a:p>
          <a:p>
            <a:r>
              <a:rPr lang="nl-NL" dirty="0"/>
              <a:t>Insuline: </a:t>
            </a:r>
            <a:r>
              <a:rPr lang="nl-NL" dirty="0" err="1"/>
              <a:t>last?hypo</a:t>
            </a:r>
            <a:r>
              <a:rPr lang="nl-NL" dirty="0"/>
              <a:t>?</a:t>
            </a:r>
          </a:p>
          <a:p>
            <a:r>
              <a:rPr lang="nl-NL" dirty="0"/>
              <a:t>SGLT-2: infecties?</a:t>
            </a:r>
          </a:p>
          <a:p>
            <a:r>
              <a:rPr lang="nl-NL" dirty="0"/>
              <a:t>GLP-1: injectie, bijwerking? kosten</a:t>
            </a:r>
          </a:p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Copy right: S.Bakker Kaderarts Diabetes</a:t>
            </a:r>
          </a:p>
        </p:txBody>
      </p:sp>
    </p:spTree>
    <p:extLst>
      <p:ext uri="{BB962C8B-B14F-4D97-AF65-F5344CB8AC3E}">
        <p14:creationId xmlns:p14="http://schemas.microsoft.com/office/powerpoint/2010/main" val="12627837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Discussie/vragen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5212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Zorg op maat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Streefwaarde</a:t>
            </a:r>
          </a:p>
          <a:p>
            <a:r>
              <a:rPr lang="nl-NL" dirty="0"/>
              <a:t>Juiste stap/medicijn voor deze persoon</a:t>
            </a:r>
          </a:p>
          <a:p>
            <a:pPr lvl="1"/>
            <a:r>
              <a:rPr lang="nl-NL" dirty="0"/>
              <a:t>Hba1c verlaging per middel/maatregel</a:t>
            </a:r>
          </a:p>
          <a:p>
            <a:pPr lvl="1"/>
            <a:r>
              <a:rPr lang="nl-NL" dirty="0"/>
              <a:t>Voorkoming van micro- en </a:t>
            </a:r>
            <a:r>
              <a:rPr lang="nl-NL" dirty="0" err="1"/>
              <a:t>macrovasculaire</a:t>
            </a:r>
            <a:r>
              <a:rPr lang="nl-NL" dirty="0"/>
              <a:t> complicaties</a:t>
            </a:r>
          </a:p>
          <a:p>
            <a:pPr lvl="1"/>
            <a:r>
              <a:rPr lang="nl-NL" dirty="0"/>
              <a:t>Bijwerkingen/veiligheid korte en lange termijn</a:t>
            </a:r>
          </a:p>
          <a:p>
            <a:pPr lvl="1"/>
            <a:r>
              <a:rPr lang="nl-NL" dirty="0"/>
              <a:t>Contra-indicaties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Mogelijkheden en wensen </a:t>
            </a:r>
            <a:r>
              <a:rPr lang="nl-NL" dirty="0" err="1"/>
              <a:t>vd</a:t>
            </a:r>
            <a:r>
              <a:rPr lang="nl-NL" dirty="0"/>
              <a:t> </a:t>
            </a:r>
            <a:r>
              <a:rPr lang="nl-NL" dirty="0" err="1"/>
              <a:t>pt</a:t>
            </a:r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3679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900561"/>
              </p:ext>
            </p:extLst>
          </p:nvPr>
        </p:nvGraphicFramePr>
        <p:xfrm>
          <a:off x="1295400" y="682579"/>
          <a:ext cx="9601200" cy="537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05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5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56622">
                <a:tc gridSpan="2">
                  <a:txBody>
                    <a:bodyPr/>
                    <a:lstStyle/>
                    <a:p>
                      <a:pPr algn="ctr"/>
                      <a:r>
                        <a:rPr lang="nl-NL" sz="4000" dirty="0"/>
                        <a:t> streefwaarden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6699">
                <a:tc>
                  <a:txBody>
                    <a:bodyPr/>
                    <a:lstStyle/>
                    <a:p>
                      <a:r>
                        <a:rPr lang="nl-NL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70 jaar</a:t>
                      </a:r>
                    </a:p>
                    <a:p>
                      <a:r>
                        <a:rPr lang="nl-NL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 70 jaar:</a:t>
                      </a:r>
                      <a:r>
                        <a:rPr lang="nl-NL" sz="22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leefstijladvisering en/of metformine monotherapie</a:t>
                      </a:r>
                      <a:endParaRPr lang="nl-NL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200" dirty="0"/>
                        <a:t>≤ 53 </a:t>
                      </a:r>
                      <a:r>
                        <a:rPr lang="nl-NL" sz="2200" dirty="0" err="1"/>
                        <a:t>mmol</a:t>
                      </a:r>
                      <a:r>
                        <a:rPr lang="nl-NL" sz="2200" dirty="0"/>
                        <a:t>/mol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4930">
                <a:tc>
                  <a:txBody>
                    <a:bodyPr/>
                    <a:lstStyle/>
                    <a:p>
                      <a:r>
                        <a:rPr lang="nl-NL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 70 jaar +</a:t>
                      </a:r>
                      <a:r>
                        <a:rPr lang="nl-NL" sz="22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ziekteduur &lt; 10 </a:t>
                      </a:r>
                      <a:r>
                        <a:rPr lang="nl-NL" sz="2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jr</a:t>
                      </a:r>
                      <a:r>
                        <a:rPr lang="nl-NL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vanaf behandelstap 2</a:t>
                      </a:r>
                      <a:endParaRPr lang="nl-NL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54-58 </a:t>
                      </a:r>
                      <a:r>
                        <a:rPr lang="nl-NL" sz="2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mmol</a:t>
                      </a:r>
                      <a:r>
                        <a:rPr lang="nl-NL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/mol</a:t>
                      </a:r>
                      <a:endParaRPr lang="nl-NL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4930">
                <a:tc>
                  <a:txBody>
                    <a:bodyPr/>
                    <a:lstStyle/>
                    <a:p>
                      <a:r>
                        <a:rPr lang="nl-NL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 70 jaar + ziekteduur &gt; 10 </a:t>
                      </a:r>
                      <a:r>
                        <a:rPr lang="nl-NL" sz="2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jr</a:t>
                      </a:r>
                      <a:r>
                        <a:rPr lang="nl-NL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vanaf behandelstap 2</a:t>
                      </a:r>
                      <a:endParaRPr lang="nl-NL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54-64 </a:t>
                      </a:r>
                      <a:r>
                        <a:rPr lang="nl-NL" sz="2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mmol</a:t>
                      </a:r>
                      <a:r>
                        <a:rPr lang="nl-NL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/mol</a:t>
                      </a:r>
                      <a:endParaRPr lang="nl-NL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6699">
                <a:tc>
                  <a:txBody>
                    <a:bodyPr/>
                    <a:lstStyle/>
                    <a:p>
                      <a:r>
                        <a:rPr lang="nl-NL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kwetsbare ouderen </a:t>
                      </a:r>
                    </a:p>
                    <a:p>
                      <a:r>
                        <a:rPr lang="nl-NL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mensen met een korte levensverwachting (arbitrair: &lt; 5 jaar)</a:t>
                      </a:r>
                      <a:endParaRPr lang="nl-NL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200" dirty="0"/>
                        <a:t>Tot</a:t>
                      </a:r>
                      <a:r>
                        <a:rPr lang="nl-NL" sz="2200" baseline="0" dirty="0"/>
                        <a:t> 69 </a:t>
                      </a:r>
                      <a:r>
                        <a:rPr lang="nl-NL" sz="2200" baseline="0" dirty="0" err="1"/>
                        <a:t>mmol</a:t>
                      </a:r>
                      <a:r>
                        <a:rPr lang="nl-NL" sz="2200" baseline="0" dirty="0"/>
                        <a:t>/mol</a:t>
                      </a:r>
                    </a:p>
                    <a:p>
                      <a:endParaRPr lang="nl-NL" sz="2200" baseline="0" dirty="0"/>
                    </a:p>
                    <a:p>
                      <a:r>
                        <a:rPr lang="nl-NL" sz="2200" baseline="0" dirty="0"/>
                        <a:t>Glucose 6-15 </a:t>
                      </a:r>
                      <a:r>
                        <a:rPr lang="nl-NL" sz="2200" baseline="0" dirty="0" err="1"/>
                        <a:t>mmol</a:t>
                      </a:r>
                      <a:r>
                        <a:rPr lang="nl-NL" sz="2200" baseline="0" dirty="0"/>
                        <a:t>/l</a:t>
                      </a:r>
                      <a:endParaRPr lang="nl-NL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0183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5934" y="463879"/>
            <a:ext cx="10515600" cy="1325563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669" y="144428"/>
            <a:ext cx="10060131" cy="6560296"/>
          </a:xfrm>
        </p:spPr>
      </p:pic>
      <p:sp>
        <p:nvSpPr>
          <p:cNvPr id="5" name="Tekstvak 4"/>
          <p:cNvSpPr txBox="1"/>
          <p:nvPr/>
        </p:nvSpPr>
        <p:spPr>
          <a:xfrm>
            <a:off x="7920843" y="4393871"/>
            <a:ext cx="486888" cy="338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accent1">
                    <a:lumMod val="75000"/>
                  </a:schemeClr>
                </a:solidFill>
              </a:rPr>
              <a:t>54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2218709" y="5723262"/>
            <a:ext cx="486888" cy="338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accent1">
                    <a:lumMod val="75000"/>
                  </a:schemeClr>
                </a:solidFill>
              </a:rPr>
              <a:t>54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816438" y="5353286"/>
            <a:ext cx="3806535" cy="70788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accent1">
                    <a:lumMod val="75000"/>
                  </a:schemeClr>
                </a:solidFill>
              </a:rPr>
              <a:t>Kwetsbare ouderen tot 69 </a:t>
            </a:r>
            <a:r>
              <a:rPr lang="nl-NL" sz="2000" dirty="0" err="1">
                <a:solidFill>
                  <a:schemeClr val="accent1">
                    <a:lumMod val="75000"/>
                  </a:schemeClr>
                </a:solidFill>
              </a:rPr>
              <a:t>mmol</a:t>
            </a:r>
            <a:r>
              <a:rPr lang="nl-NL" sz="2000" dirty="0">
                <a:solidFill>
                  <a:schemeClr val="accent1">
                    <a:lumMod val="75000"/>
                  </a:schemeClr>
                </a:solidFill>
              </a:rPr>
              <a:t>/l</a:t>
            </a:r>
          </a:p>
          <a:p>
            <a:r>
              <a:rPr lang="nl-NL" sz="2000" dirty="0">
                <a:solidFill>
                  <a:schemeClr val="accent1">
                    <a:lumMod val="75000"/>
                  </a:schemeClr>
                </a:solidFill>
              </a:rPr>
              <a:t>Glucose 6-15</a:t>
            </a:r>
          </a:p>
        </p:txBody>
      </p:sp>
    </p:spTree>
    <p:extLst>
      <p:ext uri="{BB962C8B-B14F-4D97-AF65-F5344CB8AC3E}">
        <p14:creationId xmlns:p14="http://schemas.microsoft.com/office/powerpoint/2010/main" val="2819943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43887" y="402582"/>
            <a:ext cx="9601196" cy="1303867"/>
          </a:xfrm>
        </p:spPr>
        <p:txBody>
          <a:bodyPr/>
          <a:lstStyle/>
          <a:p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3328559"/>
              </p:ext>
            </p:extLst>
          </p:nvPr>
        </p:nvGraphicFramePr>
        <p:xfrm>
          <a:off x="1024946" y="651390"/>
          <a:ext cx="10560676" cy="4770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12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3613">
                <a:tc gridSpan="2">
                  <a:txBody>
                    <a:bodyPr/>
                    <a:lstStyle/>
                    <a:p>
                      <a:pPr algn="ctr"/>
                      <a:r>
                        <a:rPr lang="nl-NL" sz="3600" dirty="0"/>
                        <a:t>Nieuw stappenplan na/naast leefstijl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9251">
                <a:tc>
                  <a:txBody>
                    <a:bodyPr/>
                    <a:lstStyle/>
                    <a:p>
                      <a:r>
                        <a:rPr lang="nl-NL" sz="2400" dirty="0">
                          <a:effectLst/>
                        </a:rPr>
                        <a:t>Stap 1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nn-NO" sz="2400" dirty="0">
                          <a:effectLst/>
                        </a:rPr>
                        <a:t>Metformine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9251">
                <a:tc>
                  <a:txBody>
                    <a:bodyPr/>
                    <a:lstStyle/>
                    <a:p>
                      <a:r>
                        <a:rPr lang="nl-NL" sz="2400">
                          <a:effectLst/>
                        </a:rPr>
                        <a:t>Stap 2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effectLst/>
                        </a:rPr>
                        <a:t>Voeg </a:t>
                      </a:r>
                      <a:r>
                        <a:rPr lang="nl-NL" sz="2400" dirty="0" err="1">
                          <a:effectLst/>
                        </a:rPr>
                        <a:t>sulfonylureumderivaat</a:t>
                      </a:r>
                      <a:r>
                        <a:rPr lang="nl-NL" sz="2400" dirty="0">
                          <a:effectLst/>
                        </a:rPr>
                        <a:t> toe (</a:t>
                      </a:r>
                      <a:r>
                        <a:rPr lang="nl-NL" sz="2400" dirty="0" err="1">
                          <a:effectLst/>
                        </a:rPr>
                        <a:t>gliclazide</a:t>
                      </a:r>
                      <a:r>
                        <a:rPr lang="nl-NL" sz="2400" dirty="0">
                          <a:effectLst/>
                        </a:rPr>
                        <a:t>)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9251">
                <a:tc>
                  <a:txBody>
                    <a:bodyPr/>
                    <a:lstStyle/>
                    <a:p>
                      <a:r>
                        <a:rPr lang="nl-NL" sz="2400">
                          <a:effectLst/>
                        </a:rPr>
                        <a:t>Stap 3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effectLst/>
                        </a:rPr>
                        <a:t>Voeg (middel)langwerkende insuline eenmaal daags toe (NPH-insuline) </a:t>
                      </a:r>
                    </a:p>
                    <a:p>
                      <a:r>
                        <a:rPr lang="nl-NL" sz="2400" b="1" dirty="0">
                          <a:effectLst/>
                        </a:rPr>
                        <a:t>Alternatief (op indicatie): DPP-4-remmer of GLP-1-receptoragonist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9251">
                <a:tc>
                  <a:txBody>
                    <a:bodyPr/>
                    <a:lstStyle/>
                    <a:p>
                      <a:r>
                        <a:rPr lang="nl-NL" sz="2400">
                          <a:effectLst/>
                        </a:rPr>
                        <a:t>Stap 4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effectLst/>
                        </a:rPr>
                        <a:t>Intensiveer insulinebehandeling (2xdaags mix of basaal bolusregime) </a:t>
                      </a:r>
                    </a:p>
                    <a:p>
                      <a:r>
                        <a:rPr lang="nl-NL" sz="2400" b="1" dirty="0">
                          <a:effectLst/>
                        </a:rPr>
                        <a:t>Alternatief (op indicatie): DPP-4-remmer of GLP-1-receptoragonist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7243240" y="1081437"/>
            <a:ext cx="4438659" cy="24929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400" dirty="0" err="1"/>
              <a:t>Gliclazide</a:t>
            </a:r>
            <a:r>
              <a:rPr lang="nl-NL" sz="2400" dirty="0"/>
              <a:t> </a:t>
            </a:r>
          </a:p>
          <a:p>
            <a:pPr marL="285750" indent="-285750">
              <a:buFontTx/>
              <a:buChar char="-"/>
            </a:pPr>
            <a:r>
              <a:rPr lang="nl-NL" sz="2400" dirty="0">
                <a:sym typeface="Wingdings" panose="05000000000000000000" pitchFamily="2" charset="2"/>
              </a:rPr>
              <a:t> kans op </a:t>
            </a:r>
            <a:r>
              <a:rPr lang="nl-NL" sz="2400" dirty="0" err="1">
                <a:sym typeface="Wingdings" panose="05000000000000000000" pitchFamily="2" charset="2"/>
              </a:rPr>
              <a:t>hypo’s</a:t>
            </a:r>
            <a:r>
              <a:rPr lang="nl-NL" sz="2400" dirty="0">
                <a:sym typeface="Wingdings" panose="05000000000000000000" pitchFamily="2" charset="2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nl-NL" sz="2400" dirty="0">
                <a:sym typeface="Wingdings" panose="05000000000000000000" pitchFamily="2" charset="2"/>
              </a:rPr>
              <a:t> sterfte CV en andere oorzaken</a:t>
            </a:r>
          </a:p>
          <a:p>
            <a:pPr marL="285750" indent="-285750">
              <a:buFontTx/>
              <a:buChar char="-"/>
            </a:pPr>
            <a:r>
              <a:rPr lang="nl-NL" sz="2400" dirty="0">
                <a:sym typeface="Wingdings" panose="05000000000000000000" pitchFamily="2" charset="2"/>
              </a:rPr>
              <a:t>1x/daags</a:t>
            </a:r>
          </a:p>
          <a:p>
            <a:pPr marL="285750" indent="-285750">
              <a:buFontTx/>
              <a:buChar char="-"/>
            </a:pPr>
            <a:r>
              <a:rPr lang="nl-NL" sz="2400" dirty="0">
                <a:sym typeface="Wingdings" panose="05000000000000000000" pitchFamily="2" charset="2"/>
              </a:rPr>
              <a:t>Geen aanpassing </a:t>
            </a:r>
            <a:r>
              <a:rPr lang="nl-NL" sz="2400" dirty="0" err="1">
                <a:sym typeface="Wingdings" panose="05000000000000000000" pitchFamily="2" charset="2"/>
              </a:rPr>
              <a:t>tss</a:t>
            </a:r>
            <a:r>
              <a:rPr lang="nl-NL" sz="2400" dirty="0">
                <a:sym typeface="Wingdings" panose="05000000000000000000" pitchFamily="2" charset="2"/>
              </a:rPr>
              <a:t> </a:t>
            </a:r>
            <a:r>
              <a:rPr lang="nl-NL" sz="2400" dirty="0" err="1">
                <a:sym typeface="Wingdings" panose="05000000000000000000" pitchFamily="2" charset="2"/>
              </a:rPr>
              <a:t>eGFR</a:t>
            </a:r>
            <a:r>
              <a:rPr lang="nl-NL" sz="2400" dirty="0">
                <a:sym typeface="Wingdings" panose="05000000000000000000" pitchFamily="2" charset="2"/>
              </a:rPr>
              <a:t> 10-50</a:t>
            </a:r>
          </a:p>
          <a:p>
            <a:pPr marL="285750" indent="-285750">
              <a:buFontTx/>
              <a:buChar char="-"/>
            </a:pPr>
            <a:endParaRPr lang="nl-NL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endParaRPr lang="nl-NL" dirty="0">
              <a:sym typeface="Wingdings" panose="05000000000000000000" pitchFamily="2" charset="2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7243240" y="3574427"/>
            <a:ext cx="4455434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nl-NL" sz="2400" dirty="0" err="1"/>
              <a:t>Glibenclamide</a:t>
            </a:r>
            <a:r>
              <a:rPr lang="nl-NL" sz="2400" dirty="0"/>
              <a:t> niet </a:t>
            </a:r>
            <a:r>
              <a:rPr lang="nl-NL" sz="2400" dirty="0" err="1"/>
              <a:t>ivm</a:t>
            </a:r>
            <a:r>
              <a:rPr lang="nl-NL" sz="2400" dirty="0"/>
              <a:t> </a:t>
            </a:r>
            <a:r>
              <a:rPr lang="nl-NL" sz="2400" dirty="0">
                <a:sym typeface="Wingdings" panose="05000000000000000000" pitchFamily="2" charset="2"/>
              </a:rPr>
              <a:t> kans ernstige hypo</a:t>
            </a:r>
          </a:p>
          <a:p>
            <a:pPr marL="342900" indent="-342900">
              <a:buFontTx/>
              <a:buChar char="-"/>
            </a:pPr>
            <a:r>
              <a:rPr lang="nl-NL" sz="2400" dirty="0" err="1">
                <a:sym typeface="Wingdings" panose="05000000000000000000" pitchFamily="2" charset="2"/>
              </a:rPr>
              <a:t>Tolbutamide</a:t>
            </a:r>
            <a:r>
              <a:rPr lang="nl-NL" sz="2400" dirty="0">
                <a:sym typeface="Wingdings" panose="05000000000000000000" pitchFamily="2" charset="2"/>
              </a:rPr>
              <a:t> + </a:t>
            </a:r>
            <a:r>
              <a:rPr lang="nl-NL" sz="2400" dirty="0" err="1">
                <a:sym typeface="Wingdings" panose="05000000000000000000" pitchFamily="2" charset="2"/>
              </a:rPr>
              <a:t>glimeperide</a:t>
            </a:r>
            <a:r>
              <a:rPr lang="nl-NL" sz="2400" dirty="0">
                <a:sym typeface="Wingdings" panose="05000000000000000000" pitchFamily="2" charset="2"/>
              </a:rPr>
              <a:t> zo laten tot aan </a:t>
            </a:r>
            <a:r>
              <a:rPr lang="nl-NL" sz="2400" dirty="0" err="1">
                <a:sym typeface="Wingdings" panose="05000000000000000000" pitchFamily="2" charset="2"/>
              </a:rPr>
              <a:t>eGFR</a:t>
            </a:r>
            <a:r>
              <a:rPr lang="nl-NL" sz="2400" dirty="0">
                <a:sym typeface="Wingdings" panose="05000000000000000000" pitchFamily="2" charset="2"/>
              </a:rPr>
              <a:t> &lt;50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28802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43887" y="402582"/>
            <a:ext cx="9601196" cy="1303867"/>
          </a:xfrm>
        </p:spPr>
        <p:txBody>
          <a:bodyPr/>
          <a:lstStyle/>
          <a:p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1024946" y="651390"/>
          <a:ext cx="10560676" cy="4770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12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3613">
                <a:tc gridSpan="2">
                  <a:txBody>
                    <a:bodyPr/>
                    <a:lstStyle/>
                    <a:p>
                      <a:pPr algn="ctr"/>
                      <a:r>
                        <a:rPr lang="nl-NL" sz="3600" dirty="0"/>
                        <a:t>Nieuw stappenplan na/naast leefstijl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9251">
                <a:tc>
                  <a:txBody>
                    <a:bodyPr/>
                    <a:lstStyle/>
                    <a:p>
                      <a:r>
                        <a:rPr lang="nl-NL" sz="2400" dirty="0">
                          <a:effectLst/>
                        </a:rPr>
                        <a:t>Stap 1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nn-NO" sz="2400" dirty="0">
                          <a:effectLst/>
                        </a:rPr>
                        <a:t>Metformine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9251">
                <a:tc>
                  <a:txBody>
                    <a:bodyPr/>
                    <a:lstStyle/>
                    <a:p>
                      <a:r>
                        <a:rPr lang="nl-NL" sz="2400">
                          <a:effectLst/>
                        </a:rPr>
                        <a:t>Stap 2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effectLst/>
                        </a:rPr>
                        <a:t>Voeg </a:t>
                      </a:r>
                      <a:r>
                        <a:rPr lang="nl-NL" sz="2400" dirty="0" err="1">
                          <a:effectLst/>
                        </a:rPr>
                        <a:t>sulfonylureumderivaat</a:t>
                      </a:r>
                      <a:r>
                        <a:rPr lang="nl-NL" sz="2400" dirty="0">
                          <a:effectLst/>
                        </a:rPr>
                        <a:t> toe (</a:t>
                      </a:r>
                      <a:r>
                        <a:rPr lang="nl-NL" sz="2400" dirty="0" err="1">
                          <a:effectLst/>
                        </a:rPr>
                        <a:t>gliclazide</a:t>
                      </a:r>
                      <a:r>
                        <a:rPr lang="nl-NL" sz="2400" dirty="0">
                          <a:effectLst/>
                        </a:rPr>
                        <a:t>)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9251">
                <a:tc>
                  <a:txBody>
                    <a:bodyPr/>
                    <a:lstStyle/>
                    <a:p>
                      <a:r>
                        <a:rPr lang="nl-NL" sz="2400">
                          <a:effectLst/>
                        </a:rPr>
                        <a:t>Stap 3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effectLst/>
                        </a:rPr>
                        <a:t>Voeg (middel)langwerkende insuline eenmaal daags toe (NPH-insuline) </a:t>
                      </a:r>
                    </a:p>
                    <a:p>
                      <a:r>
                        <a:rPr lang="nl-NL" sz="2400" b="1" dirty="0">
                          <a:effectLst/>
                        </a:rPr>
                        <a:t>Alternatief (op indicatie): DPP-4-remmer of GLP-1-receptoragonist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9251">
                <a:tc>
                  <a:txBody>
                    <a:bodyPr/>
                    <a:lstStyle/>
                    <a:p>
                      <a:r>
                        <a:rPr lang="nl-NL" sz="2400">
                          <a:effectLst/>
                        </a:rPr>
                        <a:t>Stap 4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effectLst/>
                        </a:rPr>
                        <a:t>Intensiveer insulinebehandeling (2xdaags mix of basaal bolusregime) </a:t>
                      </a:r>
                    </a:p>
                    <a:p>
                      <a:r>
                        <a:rPr lang="nl-NL" sz="2400" b="1" dirty="0">
                          <a:effectLst/>
                        </a:rPr>
                        <a:t>Alternatief (op indicatie): DPP-4-remmer of GLP-1-receptoragonist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2099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uwe textuur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13187</TotalTime>
  <Words>2417</Words>
  <Application>Microsoft Office PowerPoint</Application>
  <PresentationFormat>Breedbeeld</PresentationFormat>
  <Paragraphs>557</Paragraphs>
  <Slides>49</Slides>
  <Notes>17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49</vt:i4>
      </vt:variant>
    </vt:vector>
  </HeadingPairs>
  <TitlesOfParts>
    <vt:vector size="55" baseType="lpstr">
      <vt:lpstr>Arial</vt:lpstr>
      <vt:lpstr>Calibri</vt:lpstr>
      <vt:lpstr>Calibri Light</vt:lpstr>
      <vt:lpstr>Courier New</vt:lpstr>
      <vt:lpstr>Wingdings</vt:lpstr>
      <vt:lpstr>Kantoorthema</vt:lpstr>
      <vt:lpstr>Diabetes mellitus Nieuwe standaard 2018</vt:lpstr>
      <vt:lpstr>Wat is nieuw?</vt:lpstr>
      <vt:lpstr>INHOUD</vt:lpstr>
      <vt:lpstr>Behandeldoelen NHG</vt:lpstr>
      <vt:lpstr>Zorg op maat</vt:lpstr>
      <vt:lpstr>PowerPoint-presentatie</vt:lpstr>
      <vt:lpstr>PowerPoint-presentatie</vt:lpstr>
      <vt:lpstr>PowerPoint-presentatie</vt:lpstr>
      <vt:lpstr>PowerPoint-presentatie</vt:lpstr>
      <vt:lpstr>Overwegingen  Insuline/DPP4/GLP1 </vt:lpstr>
      <vt:lpstr>Insuline</vt:lpstr>
      <vt:lpstr>SFK</vt:lpstr>
      <vt:lpstr>PowerPoint-presentatie</vt:lpstr>
      <vt:lpstr>PowerPoint-presentatie</vt:lpstr>
      <vt:lpstr>Andere opties stap 3</vt:lpstr>
      <vt:lpstr>DPP4 remmer</vt:lpstr>
      <vt:lpstr>PowerPoint-presentatie</vt:lpstr>
      <vt:lpstr>DPP4 remmers</vt:lpstr>
      <vt:lpstr>veiligheid</vt:lpstr>
      <vt:lpstr>Bijwerkingen-Interacties-Contraindicaties</vt:lpstr>
      <vt:lpstr>Vergoeding en kosten</vt:lpstr>
      <vt:lpstr>DPP4 remmer starten</vt:lpstr>
      <vt:lpstr>GLP1-agonist</vt:lpstr>
      <vt:lpstr>PowerPoint-presentatie</vt:lpstr>
      <vt:lpstr>Vraag</vt:lpstr>
      <vt:lpstr>Verschil effect DPP4 vs GLP-1</vt:lpstr>
      <vt:lpstr>GLP-1 -agonisten </vt:lpstr>
      <vt:lpstr>Bijwerkingen--Interacties--Contra-indicaties</vt:lpstr>
      <vt:lpstr>Veiligheid</vt:lpstr>
      <vt:lpstr>Vergoeding en kosten GLP1-agonist</vt:lpstr>
      <vt:lpstr>PowerPoint-presentatie</vt:lpstr>
      <vt:lpstr>Kom je daar niet mee uit? </vt:lpstr>
      <vt:lpstr>PowerPoint-presentatie</vt:lpstr>
      <vt:lpstr>PowerPoint-presentatie</vt:lpstr>
      <vt:lpstr>SGLT2-remmers</vt:lpstr>
      <vt:lpstr>SGLT-2 </vt:lpstr>
      <vt:lpstr>PowerPoint-presentatie</vt:lpstr>
      <vt:lpstr>Vergoeding en kosten</vt:lpstr>
      <vt:lpstr>Morbide obesitas</vt:lpstr>
      <vt:lpstr>Morbide obesitas</vt:lpstr>
      <vt:lpstr>GLP1 analoog starten</vt:lpstr>
      <vt:lpstr>(kwetsbare) oudere</vt:lpstr>
      <vt:lpstr>(kwetsbare) oudere</vt:lpstr>
      <vt:lpstr>(kwetsbare) oudere</vt:lpstr>
      <vt:lpstr>(kwetsbare) oudere</vt:lpstr>
      <vt:lpstr>(kwetsbare) oudere</vt:lpstr>
      <vt:lpstr>Overwegingen </vt:lpstr>
      <vt:lpstr>Overwegingen Casus 2</vt:lpstr>
      <vt:lpstr>Discussie/vragen</vt:lpstr>
    </vt:vector>
  </TitlesOfParts>
  <Company>Vinny27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mellitus Nieuwe standaard 2018</dc:title>
  <dc:creator>User</dc:creator>
  <cp:lastModifiedBy>Marco Guijt</cp:lastModifiedBy>
  <cp:revision>72</cp:revision>
  <dcterms:created xsi:type="dcterms:W3CDTF">2018-10-03T07:21:25Z</dcterms:created>
  <dcterms:modified xsi:type="dcterms:W3CDTF">2021-07-01T19:16:31Z</dcterms:modified>
</cp:coreProperties>
</file>